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s/slide38.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40.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22.xml" ContentType="application/vnd.openxmlformats-officedocument.presentationml.slide+xml"/>
  <Override PartName="/ppt/slides/slide39.xml" ContentType="application/vnd.openxmlformats-officedocument.presentationml.slide+xml"/>
  <Override PartName="/ppt/slides/slide24.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slides/slide23.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8.xml" ContentType="application/vnd.openxmlformats-officedocument.presentationml.slide+xml"/>
  <Override PartName="/ppt/notesSlides/notesSlide29.xml" ContentType="application/vnd.openxmlformats-officedocument.presentationml.notesSlide+xml"/>
  <Override PartName="/ppt/notesSlides/notesSlide16.xml" ContentType="application/vnd.openxmlformats-officedocument.presentationml.notesSlide+xml"/>
  <Override PartName="/ppt/notesSlides/notesSlide33.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5.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39.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slideMasters/slideMaster1.xml" ContentType="application/vnd.openxmlformats-officedocument.presentationml.slideMaster+xml"/>
  <Override PartName="/ppt/notesSlides/notesSlide25.xml" ContentType="application/vnd.openxmlformats-officedocument.presentationml.notesSlide+xml"/>
  <Override PartName="/ppt/notesSlides/notesSlide38.xml" ContentType="application/vnd.openxmlformats-officedocument.presentationml.notesSlide+xml"/>
  <Override PartName="/ppt/notesSlides/notesSlide24.xml" ContentType="application/vnd.openxmlformats-officedocument.presentationml.notesSlide+xml"/>
  <Override PartName="/ppt/notesSlides/notesSlide30.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4.xml" ContentType="application/vnd.openxmlformats-officedocument.presentationml.notesSlide+xml"/>
  <Override PartName="/ppt/notesSlides/notesSlide19.xml" ContentType="application/vnd.openxmlformats-officedocument.presentationml.notesSlide+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40.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42"/>
  </p:notesMasterIdLst>
  <p:handoutMasterIdLst>
    <p:handoutMasterId r:id="rId43"/>
  </p:handoutMasterIdLst>
  <p:sldIdLst>
    <p:sldId id="322" r:id="rId2"/>
    <p:sldId id="430" r:id="rId3"/>
    <p:sldId id="337" r:id="rId4"/>
    <p:sldId id="384" r:id="rId5"/>
    <p:sldId id="385" r:id="rId6"/>
    <p:sldId id="411" r:id="rId7"/>
    <p:sldId id="431" r:id="rId8"/>
    <p:sldId id="387" r:id="rId9"/>
    <p:sldId id="428" r:id="rId10"/>
    <p:sldId id="334" r:id="rId11"/>
    <p:sldId id="333" r:id="rId12"/>
    <p:sldId id="327" r:id="rId13"/>
    <p:sldId id="328" r:id="rId14"/>
    <p:sldId id="339" r:id="rId15"/>
    <p:sldId id="340" r:id="rId16"/>
    <p:sldId id="388" r:id="rId17"/>
    <p:sldId id="332" r:id="rId18"/>
    <p:sldId id="392" r:id="rId19"/>
    <p:sldId id="424" r:id="rId20"/>
    <p:sldId id="436" r:id="rId21"/>
    <p:sldId id="399" r:id="rId22"/>
    <p:sldId id="423" r:id="rId23"/>
    <p:sldId id="393" r:id="rId24"/>
    <p:sldId id="366" r:id="rId25"/>
    <p:sldId id="429" r:id="rId26"/>
    <p:sldId id="432" r:id="rId27"/>
    <p:sldId id="394" r:id="rId28"/>
    <p:sldId id="419" r:id="rId29"/>
    <p:sldId id="420" r:id="rId30"/>
    <p:sldId id="266" r:id="rId31"/>
    <p:sldId id="395" r:id="rId32"/>
    <p:sldId id="315" r:id="rId33"/>
    <p:sldId id="370" r:id="rId34"/>
    <p:sldId id="267" r:id="rId35"/>
    <p:sldId id="346" r:id="rId36"/>
    <p:sldId id="397" r:id="rId37"/>
    <p:sldId id="373" r:id="rId38"/>
    <p:sldId id="371" r:id="rId39"/>
    <p:sldId id="398" r:id="rId40"/>
    <p:sldId id="317" r:id="rId41"/>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30C"/>
    <a:srgbClr val="007698"/>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80474" autoAdjust="0"/>
  </p:normalViewPr>
  <p:slideViewPr>
    <p:cSldViewPr snapToGrid="0">
      <p:cViewPr varScale="1">
        <p:scale>
          <a:sx n="89" d="100"/>
          <a:sy n="89" d="100"/>
        </p:scale>
        <p:origin x="768" y="90"/>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4143587" y="1"/>
            <a:ext cx="3169920" cy="481727"/>
          </a:xfrm>
          <a:prstGeom prst="rect">
            <a:avLst/>
          </a:prstGeom>
        </p:spPr>
        <p:txBody>
          <a:bodyPr vert="horz" lIns="96661" tIns="48331" rIns="96661" bIns="48331" rtlCol="0"/>
          <a:lstStyle>
            <a:lvl1pPr algn="r">
              <a:defRPr sz="1300"/>
            </a:lvl1pPr>
          </a:lstStyle>
          <a:p>
            <a:fld id="{F64A34A7-E17A-44FA-8693-02D10E39CF7B}" type="datetimeFigureOut">
              <a:rPr lang="en-US" smtClean="0"/>
              <a:t>2/25/2020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1"/>
            <a:ext cx="3169920" cy="481727"/>
          </a:xfrm>
          <a:prstGeom prst="rect">
            <a:avLst/>
          </a:prstGeom>
        </p:spPr>
        <p:txBody>
          <a:bodyPr vert="horz" lIns="96661" tIns="48331" rIns="96661" bIns="48331" rtlCol="0"/>
          <a:lstStyle>
            <a:lvl1pPr algn="r">
              <a:defRPr sz="1300"/>
            </a:lvl1pPr>
          </a:lstStyle>
          <a:p>
            <a:fld id="{0DE3A0C5-50BE-4692-AB72-7641B36CF1EC}" type="datetimeFigureOut">
              <a:rPr lang="en-US" smtClean="0"/>
              <a:t>2/25/2020</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4"/>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02066" indent="-302066">
              <a:buFont typeface="Arial" panose="020B0604020202020204" pitchFamily="34" charset="0"/>
              <a:buChar char="•"/>
            </a:pPr>
            <a:r>
              <a:rPr lang="en-US" dirty="0" smtClean="0"/>
              <a:t>Refuge has managed South </a:t>
            </a:r>
            <a:r>
              <a:rPr lang="en-US" dirty="0" err="1" smtClean="0"/>
              <a:t>Farallones</a:t>
            </a:r>
            <a:r>
              <a:rPr lang="en-US" dirty="0" smtClean="0"/>
              <a:t> since 1969.</a:t>
            </a:r>
          </a:p>
          <a:p>
            <a:pPr marL="302066" indent="-302066">
              <a:buFont typeface="Arial" panose="020B0604020202020204" pitchFamily="34" charset="0"/>
              <a:buChar char="•"/>
            </a:pPr>
            <a:r>
              <a:rPr lang="en-US" dirty="0" smtClean="0"/>
              <a:t>Islands were highly impacted from past use.</a:t>
            </a:r>
          </a:p>
          <a:p>
            <a:pPr marL="302066" indent="-302066">
              <a:buFont typeface="Arial" panose="020B0604020202020204" pitchFamily="34" charset="0"/>
              <a:buChar char="•"/>
            </a:pPr>
            <a:r>
              <a:rPr lang="en-US" dirty="0" smtClean="0"/>
              <a:t>Refuge has worked to protect and restore island ecosystem.</a:t>
            </a:r>
          </a:p>
          <a:p>
            <a:pPr marL="302066" marR="0" lvl="0" indent="-30206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Long journey of restoration on the island. </a:t>
            </a:r>
            <a:r>
              <a:rPr lang="en-US" b="1" baseline="0" dirty="0" smtClean="0"/>
              <a:t>Restoring the island is restoring an important regional marine environment.</a:t>
            </a:r>
            <a:endParaRPr lang="en-US" b="1" dirty="0" smtClean="0"/>
          </a:p>
          <a:p>
            <a:pPr marL="302066" indent="-302066">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Mice introduced</a:t>
            </a:r>
            <a:r>
              <a:rPr lang="en-US" b="1" baseline="0" dirty="0" smtClean="0"/>
              <a:t> in 19</a:t>
            </a:r>
            <a:r>
              <a:rPr lang="en-US" b="1" baseline="30000" dirty="0" smtClean="0"/>
              <a:t>th</a:t>
            </a:r>
            <a:r>
              <a:rPr lang="en-US" b="1" baseline="0" dirty="0" smtClean="0"/>
              <a:t> century.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Key Message: huge problem, only going to get worse, need to address now.</a:t>
            </a:r>
            <a:r>
              <a:rPr lang="en-US" b="1" baseline="0" dirty="0" smtClean="0"/>
              <a:t> </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10</a:t>
            </a:fld>
            <a:endParaRPr lang="en-US" dirty="0"/>
          </a:p>
        </p:txBody>
      </p:sp>
    </p:spTree>
    <p:extLst>
      <p:ext uri="{BB962C8B-B14F-4D97-AF65-F5344CB8AC3E}">
        <p14:creationId xmlns:p14="http://schemas.microsoft.com/office/powerpoint/2010/main" val="2223821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Extreme abundance of mice has altered </a:t>
            </a:r>
            <a:r>
              <a:rPr lang="en-US" dirty="0" err="1" smtClean="0"/>
              <a:t>Farallon</a:t>
            </a:r>
            <a:r>
              <a:rPr lang="en-US" dirty="0" smtClean="0"/>
              <a:t> ecosystem.</a:t>
            </a:r>
          </a:p>
          <a:p>
            <a:pPr eaLnBrk="1" hangingPunct="1"/>
            <a:r>
              <a:rPr lang="en-US" dirty="0" smtClean="0"/>
              <a:t>This we know from both studies on the island and studies done elsewhere.</a:t>
            </a:r>
          </a:p>
          <a:p>
            <a:pPr eaLnBrk="1" hangingPunct="1"/>
            <a:r>
              <a:rPr lang="en-US" dirty="0" smtClean="0"/>
              <a:t>Opportunistic omnivores:</a:t>
            </a:r>
            <a:r>
              <a:rPr lang="en-US" baseline="0" dirty="0" smtClean="0"/>
              <a:t> very diverse diet, so impact ecosystem at multiple levels.</a:t>
            </a:r>
          </a:p>
          <a:p>
            <a:pPr eaLnBrk="1" hangingPunct="1"/>
            <a:r>
              <a:rPr lang="en-US" dirty="0" smtClean="0"/>
              <a:t>Even more damaging</a:t>
            </a:r>
            <a:r>
              <a:rPr lang="en-US" baseline="0" dirty="0" smtClean="0"/>
              <a:t> is that impacts are both direct and indirect.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We know that by removing invasive mice from the island, we will decrease negative impacts and have positive benefits that will help restore balance in the ecosystem.</a:t>
            </a:r>
            <a:endParaRPr lang="en-US" b="1" dirty="0" smtClean="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11</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USFWS</a:t>
            </a:r>
            <a:r>
              <a:rPr lang="en-US" baseline="0" dirty="0" smtClean="0"/>
              <a:t> and CA Species of Concern</a:t>
            </a:r>
          </a:p>
          <a:p>
            <a:r>
              <a:rPr lang="en-US" baseline="0" dirty="0" smtClean="0"/>
              <a:t>Was proposed for endangered species listing. Part of reason for not listing was because of planning efforts to eradicate mice from the islands.</a:t>
            </a:r>
          </a:p>
          <a:p>
            <a:r>
              <a:rPr lang="en-US" baseline="0" dirty="0" smtClean="0"/>
              <a:t>IUCN red listed</a:t>
            </a:r>
            <a:r>
              <a:rPr lang="en-US" baseline="0" dirty="0" smtClean="0"/>
              <a:t>.</a:t>
            </a:r>
          </a:p>
          <a:p>
            <a:r>
              <a:rPr lang="en-US" baseline="0" dirty="0" smtClean="0"/>
              <a:t>Endemic to southern California Current (mainly California) region.</a:t>
            </a:r>
          </a:p>
          <a:p>
            <a:r>
              <a:rPr lang="en-US" baseline="0" dirty="0" smtClean="0"/>
              <a:t>Breeds on just a few islands and rocks.  </a:t>
            </a:r>
            <a:r>
              <a:rPr lang="en-US" baseline="0" dirty="0" err="1" smtClean="0"/>
              <a:t>Farallon</a:t>
            </a:r>
            <a:r>
              <a:rPr lang="en-US" baseline="0" dirty="0" smtClean="0"/>
              <a:t> Islands is most important colony, with nearly 50% of the world breeding population.</a:t>
            </a:r>
          </a:p>
          <a:p>
            <a:r>
              <a:rPr lang="en-US" baseline="0" dirty="0" smtClean="0"/>
              <a:t>Forage mostly offshore, but marine sanctuaries, especially Cordell Bank and Monterey Bay, provide important foraging habitat. Large concentrations occur in those areas in the late summer and fall months.</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12</a:t>
            </a:fld>
            <a:endParaRPr lang="en-US" dirty="0"/>
          </a:p>
        </p:txBody>
      </p:sp>
    </p:spTree>
    <p:extLst>
      <p:ext uri="{BB962C8B-B14F-4D97-AF65-F5344CB8AC3E}">
        <p14:creationId xmlns:p14="http://schemas.microsoft.com/office/powerpoint/2010/main" val="1334064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Mouse population in cyclic.  Start increasing in summer, then peak in the</a:t>
            </a:r>
            <a:r>
              <a:rPr lang="en-US" baseline="0" dirty="0" smtClean="0"/>
              <a:t> fall when they hit massive abundance.  Then crash in winter, with few present in spring.</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13</a:t>
            </a:fld>
            <a:endParaRPr lang="en-US" dirty="0"/>
          </a:p>
        </p:txBody>
      </p:sp>
    </p:spTree>
    <p:extLst>
      <p:ext uri="{BB962C8B-B14F-4D97-AF65-F5344CB8AC3E}">
        <p14:creationId xmlns:p14="http://schemas.microsoft.com/office/powerpoint/2010/main" val="3490419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Burrowing Owls</a:t>
            </a:r>
            <a:r>
              <a:rPr lang="en-US" baseline="0" dirty="0" smtClean="0"/>
              <a:t> do not breed on the islands but arrive as migrants in the fall when the mouse population is at peak numbers. Finding abundant food, many owls settle in for the winter.  When the mouse population crashes, mouse food source is largely dissipated.  </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14</a:t>
            </a:fld>
            <a:endParaRPr lang="en-US" dirty="0"/>
          </a:p>
        </p:txBody>
      </p:sp>
    </p:spTree>
    <p:extLst>
      <p:ext uri="{BB962C8B-B14F-4D97-AF65-F5344CB8AC3E}">
        <p14:creationId xmlns:p14="http://schemas.microsoft.com/office/powerpoint/2010/main" val="3269728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When mouse population</a:t>
            </a:r>
            <a:r>
              <a:rPr lang="en-US" baseline="0" dirty="0" smtClean="0"/>
              <a:t> crashes, owl’s migration hormones are at low levels, so they remain into spring when migration hormones tell them it’s time to depart for the breeding grounds</a:t>
            </a:r>
            <a:r>
              <a:rPr lang="en-US" baseline="0" dirty="0" smtClean="0"/>
              <a:t>.</a:t>
            </a:r>
          </a:p>
          <a:p>
            <a:pPr eaLnBrk="1" hangingPunct="1"/>
            <a:r>
              <a:rPr lang="en-US" baseline="0" dirty="0" smtClean="0"/>
              <a:t>Storm-petrels begin returning to the islands in February for pre-breeding courtship activities. With small size and nocturnal behavior, they make for adequate burrowing owl prey.  Studies of owl predation and owl diet clearly showed that owls switch to feed mainly on storm-petrels in late winter and spring, after mouse population crashed. This is what sustains most owls until spring migration hormones kick in and they depart the islands for their breeding grounds.</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15</a:t>
            </a:fld>
            <a:endParaRPr lang="en-US" dirty="0"/>
          </a:p>
        </p:txBody>
      </p:sp>
    </p:spTree>
    <p:extLst>
      <p:ext uri="{BB962C8B-B14F-4D97-AF65-F5344CB8AC3E}">
        <p14:creationId xmlns:p14="http://schemas.microsoft.com/office/powerpoint/2010/main" val="26754104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Researchers used Point Blue’s long-term data on the </a:t>
            </a:r>
            <a:r>
              <a:rPr lang="en-US" sz="1200" b="0" i="0" kern="1200" dirty="0" err="1" smtClean="0">
                <a:solidFill>
                  <a:schemeClr val="tx1"/>
                </a:solidFill>
                <a:effectLst/>
                <a:latin typeface="+mn-lt"/>
                <a:ea typeface="+mn-ea"/>
                <a:cs typeface="+mn-cs"/>
              </a:rPr>
              <a:t>Farallon</a:t>
            </a:r>
            <a:r>
              <a:rPr lang="en-US" sz="1200" b="0" i="0" kern="1200" dirty="0" smtClean="0">
                <a:solidFill>
                  <a:schemeClr val="tx1"/>
                </a:solidFill>
                <a:effectLst/>
                <a:latin typeface="+mn-lt"/>
                <a:ea typeface="+mn-ea"/>
                <a:cs typeface="+mn-cs"/>
              </a:rPr>
              <a:t> Islands National Wildlife Refuge to provide a quantitative estimate of both the</a:t>
            </a:r>
            <a:r>
              <a:rPr lang="en-US" sz="1200" b="0" i="0" kern="1200" baseline="0" dirty="0" smtClean="0">
                <a:solidFill>
                  <a:schemeClr val="tx1"/>
                </a:solidFill>
                <a:effectLst/>
                <a:latin typeface="+mn-lt"/>
                <a:ea typeface="+mn-ea"/>
                <a:cs typeface="+mn-cs"/>
              </a:rPr>
              <a:t> impacts of owl predation and </a:t>
            </a:r>
            <a:r>
              <a:rPr lang="en-US" sz="1200" b="0" i="0" kern="1200" dirty="0" smtClean="0">
                <a:solidFill>
                  <a:schemeClr val="tx1"/>
                </a:solidFill>
                <a:effectLst/>
                <a:latin typeface="+mn-lt"/>
                <a:ea typeface="+mn-ea"/>
                <a:cs typeface="+mn-cs"/>
              </a:rPr>
              <a:t>the long-term anticipated benefit to ashy storm-petrels from removing</a:t>
            </a:r>
            <a:r>
              <a:rPr lang="en-US" sz="1200" b="0" i="0" kern="1200" baseline="0" dirty="0" smtClean="0">
                <a:solidFill>
                  <a:schemeClr val="tx1"/>
                </a:solidFill>
                <a:effectLst/>
                <a:latin typeface="+mn-lt"/>
                <a:ea typeface="+mn-ea"/>
                <a:cs typeface="+mn-cs"/>
              </a:rPr>
              <a:t> mice and the associated predation pressure</a:t>
            </a:r>
            <a:r>
              <a:rPr lang="en-US" sz="1200" b="0" i="0" kern="1200" baseline="0" dirty="0" smtClean="0">
                <a:solidFill>
                  <a:schemeClr val="tx1"/>
                </a:solidFill>
                <a:effectLst/>
                <a:latin typeface="+mn-lt"/>
                <a:ea typeface="+mn-ea"/>
                <a:cs typeface="+mn-cs"/>
              </a:rPr>
              <a:t>.</a:t>
            </a:r>
          </a:p>
          <a:p>
            <a:pPr marL="171450" indent="-171450">
              <a:buFont typeface="Arial" panose="020B0604020202020204" pitchFamily="34" charset="0"/>
              <a:buChar char="•"/>
            </a:pPr>
            <a:r>
              <a:rPr lang="en-US" sz="1200" b="0" i="0" kern="1200" baseline="0" dirty="0" smtClean="0">
                <a:solidFill>
                  <a:schemeClr val="tx1"/>
                </a:solidFill>
                <a:effectLst/>
                <a:latin typeface="+mn-lt"/>
                <a:ea typeface="+mn-ea"/>
                <a:cs typeface="+mn-cs"/>
              </a:rPr>
              <a:t>Data have shown declines in storm-petrel survivorship and population in association with an increase in burrowing owl predation.</a:t>
            </a:r>
            <a:endParaRPr lang="en-US" sz="1200" b="0" i="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smtClean="0">
                <a:solidFill>
                  <a:schemeClr val="tx1"/>
                </a:solidFill>
                <a:effectLst/>
                <a:latin typeface="+mn-lt"/>
                <a:ea typeface="+mn-ea"/>
                <a:cs typeface="+mn-cs"/>
              </a:rPr>
              <a:t>If recently observed conditions continue, the </a:t>
            </a:r>
            <a:r>
              <a:rPr lang="en-US" sz="1200" b="0" i="0" kern="1200" dirty="0" smtClean="0">
                <a:solidFill>
                  <a:schemeClr val="tx1"/>
                </a:solidFill>
                <a:effectLst/>
                <a:latin typeface="+mn-lt"/>
                <a:ea typeface="+mn-ea"/>
                <a:cs typeface="+mn-cs"/>
              </a:rPr>
              <a:t>already-rare ashy storm-petrel </a:t>
            </a:r>
            <a:r>
              <a:rPr lang="en-US" sz="1200" b="0" i="0" kern="1200" dirty="0" smtClean="0">
                <a:solidFill>
                  <a:schemeClr val="tx1"/>
                </a:solidFill>
                <a:effectLst/>
                <a:latin typeface="+mn-lt"/>
                <a:ea typeface="+mn-ea"/>
                <a:cs typeface="+mn-cs"/>
              </a:rPr>
              <a:t>population is expected to decline by 63% over the next 20 years.</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However,</a:t>
            </a:r>
            <a:r>
              <a:rPr lang="en-US" sz="1200" b="0" i="0" kern="1200" baseline="0" dirty="0" smtClean="0">
                <a:solidFill>
                  <a:schemeClr val="tx1"/>
                </a:solidFill>
                <a:effectLst/>
                <a:latin typeface="+mn-lt"/>
                <a:ea typeface="+mn-ea"/>
                <a:cs typeface="+mn-cs"/>
              </a:rPr>
              <a:t> if owl predation is reduced by even </a:t>
            </a:r>
            <a:r>
              <a:rPr lang="en-US" sz="1200" b="0" i="0" kern="1200" dirty="0" smtClean="0">
                <a:solidFill>
                  <a:schemeClr val="tx1"/>
                </a:solidFill>
                <a:effectLst/>
                <a:latin typeface="+mn-lt"/>
                <a:ea typeface="+mn-ea"/>
                <a:cs typeface="+mn-cs"/>
              </a:rPr>
              <a:t>80% (a reduction likely to occur if the mice are removed), this will lead to </a:t>
            </a:r>
            <a:r>
              <a:rPr lang="en-US" sz="1200" b="0" i="0" u="none" kern="1200" dirty="0" smtClean="0">
                <a:solidFill>
                  <a:schemeClr val="tx1"/>
                </a:solidFill>
                <a:effectLst/>
                <a:latin typeface="+mn-lt"/>
                <a:ea typeface="+mn-ea"/>
                <a:cs typeface="+mn-cs"/>
              </a:rPr>
              <a:t>a stable or increasing petrel population</a:t>
            </a:r>
            <a:r>
              <a:rPr lang="en-US" sz="1200" b="0" i="0" kern="1200" dirty="0" smtClean="0">
                <a:solidFill>
                  <a:schemeClr val="tx1"/>
                </a:solidFill>
                <a:effectLst/>
                <a:latin typeface="+mn-lt"/>
                <a:ea typeface="+mn-ea"/>
                <a:cs typeface="+mn-cs"/>
              </a:rPr>
              <a:t>. A greater reduction in owl </a:t>
            </a:r>
            <a:r>
              <a:rPr lang="en-US" sz="1200" b="0" i="0" kern="1200" dirty="0" err="1" smtClean="0">
                <a:solidFill>
                  <a:schemeClr val="tx1"/>
                </a:solidFill>
                <a:effectLst/>
                <a:latin typeface="+mn-lt"/>
                <a:ea typeface="+mn-ea"/>
                <a:cs typeface="+mn-cs"/>
              </a:rPr>
              <a:t>presdation</a:t>
            </a:r>
            <a:r>
              <a:rPr lang="en-US" sz="1200" b="0" i="0" kern="1200" dirty="0" smtClean="0">
                <a:solidFill>
                  <a:schemeClr val="tx1"/>
                </a:solidFill>
                <a:effectLst/>
                <a:latin typeface="+mn-lt"/>
                <a:ea typeface="+mn-ea"/>
                <a:cs typeface="+mn-cs"/>
              </a:rPr>
              <a:t> would have even greater benefits for storm-petrels.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t>
            </a:r>
          </a:p>
          <a:p>
            <a:r>
              <a:rPr lang="en-US" sz="1200" b="0" i="0" kern="1200" dirty="0" smtClean="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16</a:t>
            </a:fld>
            <a:endParaRPr lang="en-US" dirty="0"/>
          </a:p>
        </p:txBody>
      </p:sp>
    </p:spTree>
    <p:extLst>
      <p:ext uri="{BB962C8B-B14F-4D97-AF65-F5344CB8AC3E}">
        <p14:creationId xmlns:p14="http://schemas.microsoft.com/office/powerpoint/2010/main" val="2133687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By reversing</a:t>
            </a:r>
            <a:r>
              <a:rPr lang="en-US" sz="1200" b="0" i="0" kern="1200" baseline="0" dirty="0" smtClean="0">
                <a:solidFill>
                  <a:schemeClr val="tx1"/>
                </a:solidFill>
                <a:effectLst/>
                <a:latin typeface="+mn-lt"/>
                <a:ea typeface="+mn-ea"/>
                <a:cs typeface="+mn-cs"/>
              </a:rPr>
              <a:t> this unnatural situation, we can help not only storm-petrels but the </a:t>
            </a:r>
            <a:r>
              <a:rPr lang="en-US" sz="1200" b="0" i="0" kern="1200" baseline="0" dirty="0" err="1" smtClean="0">
                <a:solidFill>
                  <a:schemeClr val="tx1"/>
                </a:solidFill>
                <a:effectLst/>
                <a:latin typeface="+mn-lt"/>
                <a:ea typeface="+mn-ea"/>
                <a:cs typeface="+mn-cs"/>
              </a:rPr>
              <a:t>Farallon</a:t>
            </a:r>
            <a:r>
              <a:rPr lang="en-US" sz="1200" b="0" i="0" kern="1200" baseline="0" dirty="0" smtClean="0">
                <a:solidFill>
                  <a:schemeClr val="tx1"/>
                </a:solidFill>
                <a:effectLst/>
                <a:latin typeface="+mn-lt"/>
                <a:ea typeface="+mn-ea"/>
                <a:cs typeface="+mn-cs"/>
              </a:rPr>
              <a:t> ecosystem as a whole.</a:t>
            </a:r>
            <a:endParaRPr lang="en-US" sz="1200" b="0" i="0" kern="1200" dirty="0" smtClean="0">
              <a:solidFill>
                <a:schemeClr val="tx1"/>
              </a:solidFill>
              <a:effectLst/>
              <a:latin typeface="+mn-lt"/>
              <a:ea typeface="+mn-ea"/>
              <a:cs typeface="+mn-cs"/>
            </a:endParaRPr>
          </a:p>
          <a:p>
            <a:r>
              <a:rPr lang="en-US" baseline="0" dirty="0" smtClean="0"/>
              <a:t>By eliminating mouse indirect and direct impacts, we can help restore the integrity of the </a:t>
            </a:r>
            <a:r>
              <a:rPr lang="en-US" baseline="0" dirty="0" err="1" smtClean="0"/>
              <a:t>Farallon</a:t>
            </a:r>
            <a:r>
              <a:rPr lang="en-US" baseline="0" dirty="0" smtClean="0"/>
              <a:t> ecosystem.</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17</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eradicate invasive mice to remove</a:t>
            </a:r>
            <a:r>
              <a:rPr lang="en-US" baseline="0" dirty="0" smtClean="0"/>
              <a:t> their impacts on </a:t>
            </a:r>
            <a:r>
              <a:rPr lang="en-US" baseline="0" dirty="0" err="1" smtClean="0"/>
              <a:t>Farallon</a:t>
            </a:r>
            <a:r>
              <a:rPr lang="en-US" baseline="0" dirty="0" smtClean="0"/>
              <a:t> ecosystem.</a:t>
            </a:r>
          </a:p>
          <a:p>
            <a:r>
              <a:rPr lang="en-US" baseline="0" dirty="0" smtClean="0"/>
              <a:t>Need a tool that is effective and will eliminate the mice without causing long-term harm to other ecosystem components.</a:t>
            </a:r>
          </a:p>
          <a:p>
            <a:r>
              <a:rPr lang="en-US" baseline="0" dirty="0" smtClean="0"/>
              <a:t>Benefits must outweigh the costs.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18</a:t>
            </a:fld>
            <a:endParaRPr lang="en-US" dirty="0"/>
          </a:p>
        </p:txBody>
      </p:sp>
    </p:spTree>
    <p:extLst>
      <p:ext uri="{BB962C8B-B14F-4D97-AF65-F5344CB8AC3E}">
        <p14:creationId xmlns:p14="http://schemas.microsoft.com/office/powerpoint/2010/main" val="124599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Environmental</a:t>
            </a:r>
            <a:r>
              <a:rPr lang="en-US" baseline="0" dirty="0" smtClean="0"/>
              <a:t> planning has spanned many years, beginning in 2004.</a:t>
            </a:r>
          </a:p>
          <a:p>
            <a:r>
              <a:rPr lang="en-US" baseline="0" dirty="0" smtClean="0"/>
              <a:t>Process involved experts, other agencies, and the public.</a:t>
            </a:r>
          </a:p>
          <a:p>
            <a:r>
              <a:rPr lang="en-US" baseline="0" dirty="0" smtClean="0"/>
              <a:t>Planning and permitting still ongoing.</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19</a:t>
            </a:fld>
            <a:endParaRPr lang="en-US" dirty="0"/>
          </a:p>
        </p:txBody>
      </p:sp>
    </p:spTree>
    <p:extLst>
      <p:ext uri="{BB962C8B-B14F-4D97-AF65-F5344CB8AC3E}">
        <p14:creationId xmlns:p14="http://schemas.microsoft.com/office/powerpoint/2010/main" val="754756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trike="noStrike" dirty="0" smtClean="0"/>
              <a:t>My</a:t>
            </a:r>
            <a:r>
              <a:rPr lang="en-US" strike="noStrike" baseline="0" dirty="0" smtClean="0"/>
              <a:t> background.</a:t>
            </a:r>
            <a:endParaRPr lang="en-US" strike="no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extLst>
      <p:ext uri="{BB962C8B-B14F-4D97-AF65-F5344CB8AC3E}">
        <p14:creationId xmlns:p14="http://schemas.microsoft.com/office/powerpoint/2010/main" val="1247896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baseline="0" dirty="0" smtClean="0"/>
              <a:t>We </a:t>
            </a:r>
            <a:r>
              <a:rPr lang="en-US" sz="1400" b="1" dirty="0" smtClean="0"/>
              <a:t>thoroughly considered and vetted all potential options, even those that seem too simple or too far-fetched.</a:t>
            </a:r>
            <a:r>
              <a:rPr lang="en-US" sz="1400" b="1" baseline="0" dirty="0" smtClean="0"/>
              <a:t> We took nothing for granted, used robust science and precedents as our guide. </a:t>
            </a:r>
            <a:endParaRPr lang="en-US" sz="1300" dirty="0" smtClean="0"/>
          </a:p>
          <a:p>
            <a:r>
              <a:rPr lang="en-US" sz="1300" dirty="0" smtClean="0"/>
              <a:t>FWS </a:t>
            </a:r>
            <a:r>
              <a:rPr lang="en-US" sz="1300" dirty="0"/>
              <a:t>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20</a:t>
            </a:fld>
            <a:endParaRPr lang="en-US" dirty="0"/>
          </a:p>
        </p:txBody>
      </p:sp>
    </p:spTree>
    <p:extLst>
      <p:ext uri="{BB962C8B-B14F-4D97-AF65-F5344CB8AC3E}">
        <p14:creationId xmlns:p14="http://schemas.microsoft.com/office/powerpoint/2010/main" val="5560246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r>
              <a:rPr lang="en-US" sz="1300" dirty="0" smtClean="0"/>
              <a:t>).</a:t>
            </a:r>
          </a:p>
          <a:p>
            <a:r>
              <a:rPr lang="en-US" sz="1300" dirty="0" smtClean="0"/>
              <a:t>After thorough vetting, 3 alternatives, including 2 action alternatives and one no action (status quo) alternative, were selected for analyses</a:t>
            </a:r>
            <a:r>
              <a:rPr lang="en-US" sz="1300" baseline="0" dirty="0" smtClean="0"/>
              <a:t> in the Environmental Impact Statement (EIS).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21</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potential</a:t>
            </a:r>
            <a:r>
              <a:rPr lang="en-US" baseline="0" dirty="0" smtClean="0"/>
              <a:t> method that has received considerable attention but was dismissed from further analysis in the EIS was contraceptives.</a:t>
            </a:r>
          </a:p>
          <a:p>
            <a:r>
              <a:rPr lang="en-US" baseline="0" dirty="0" smtClean="0"/>
              <a:t>During EIS development, this technique was merely theoretical. More recently, one product (</a:t>
            </a:r>
            <a:r>
              <a:rPr lang="en-US" baseline="0" dirty="0" err="1" smtClean="0"/>
              <a:t>Contrapest</a:t>
            </a:r>
            <a:r>
              <a:rPr lang="en-US" baseline="0" dirty="0" smtClean="0"/>
              <a:t>) has been approved for rat control only.  Must be delivered in a liquid form, in bait stations, repeatedly over a long period of time even for control.  This method is not feasible for eradication and the product has not even been approved for mice. Much work and testing would need to be done before a contraceptive product could be considered for a mouse eradication on the </a:t>
            </a:r>
            <a:r>
              <a:rPr lang="en-US" baseline="0" dirty="0" err="1" smtClean="0"/>
              <a:t>Farallon</a:t>
            </a:r>
            <a:r>
              <a:rPr lang="en-US" baseline="0" dirty="0" smtClean="0"/>
              <a:t> Islands and it’s future availability is uncertain.</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22</a:t>
            </a:fld>
            <a:endParaRPr lang="en-US" dirty="0"/>
          </a:p>
        </p:txBody>
      </p:sp>
    </p:spTree>
    <p:extLst>
      <p:ext uri="{BB962C8B-B14F-4D97-AF65-F5344CB8AC3E}">
        <p14:creationId xmlns:p14="http://schemas.microsoft.com/office/powerpoint/2010/main" val="388198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Preferred alternative</a:t>
            </a:r>
            <a:r>
              <a:rPr lang="en-US" b="1" baseline="0" dirty="0" smtClean="0"/>
              <a:t> selected in Final EIS was for an aerial application (primarily) of the rodenticide </a:t>
            </a:r>
            <a:r>
              <a:rPr lang="en-US" b="1" baseline="0" dirty="0" err="1" smtClean="0"/>
              <a:t>Brodifacoum</a:t>
            </a:r>
            <a:r>
              <a:rPr lang="en-US" b="1" baseline="0" dirty="0" smtClean="0"/>
              <a:t> 25-D Conservation. </a:t>
            </a:r>
          </a:p>
          <a:p>
            <a:r>
              <a:rPr lang="en-US" b="1" dirty="0" smtClean="0"/>
              <a:t>Came </a:t>
            </a:r>
            <a:r>
              <a:rPr lang="en-US" b="1" dirty="0" smtClean="0"/>
              <a:t>to this conclusion after extensive research and consultations, based on science.</a:t>
            </a:r>
          </a:p>
          <a:p>
            <a:r>
              <a:rPr lang="en-US" b="1" baseline="0" dirty="0" smtClean="0"/>
              <a:t>It is the only method available that could effectively eradicate the mice from the </a:t>
            </a:r>
            <a:r>
              <a:rPr lang="en-US" b="1" baseline="0" dirty="0" err="1" smtClean="0"/>
              <a:t>Farallon</a:t>
            </a:r>
            <a:r>
              <a:rPr lang="en-US" b="1" baseline="0" dirty="0" smtClean="0"/>
              <a:t> Islands. </a:t>
            </a:r>
          </a:p>
          <a:p>
            <a:r>
              <a:rPr lang="en-US" b="1" baseline="0" dirty="0" smtClean="0"/>
              <a:t>And used appropriately, it can be used without having long-term environmental impacts.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23</a:t>
            </a:fld>
            <a:endParaRPr lang="en-US" dirty="0"/>
          </a:p>
        </p:txBody>
      </p:sp>
    </p:spTree>
    <p:extLst>
      <p:ext uri="{BB962C8B-B14F-4D97-AF65-F5344CB8AC3E}">
        <p14:creationId xmlns:p14="http://schemas.microsoft.com/office/powerpoint/2010/main" val="8079011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2</a:t>
            </a:r>
            <a:r>
              <a:rPr lang="en-US" baseline="30000" dirty="0" smtClean="0"/>
              <a:t>nd</a:t>
            </a:r>
            <a:r>
              <a:rPr lang="en-US" dirty="0" smtClean="0"/>
              <a:t> generation anticoagulant that is delivered in a</a:t>
            </a:r>
            <a:r>
              <a:rPr lang="en-US" baseline="0" dirty="0" smtClean="0"/>
              <a:t> cereal-based pellet. </a:t>
            </a:r>
          </a:p>
          <a:p>
            <a:pPr marL="171450" indent="-171450">
              <a:buFont typeface="Arial" panose="020B0604020202020204" pitchFamily="34" charset="0"/>
              <a:buChar char="•"/>
            </a:pPr>
            <a:r>
              <a:rPr lang="en-US" dirty="0" smtClean="0"/>
              <a:t>Approved and registered for conservation projects, specifically</a:t>
            </a:r>
            <a:r>
              <a:rPr lang="en-US" baseline="0" dirty="0" smtClean="0"/>
              <a:t> for eradication projects on islands.</a:t>
            </a:r>
          </a:p>
          <a:p>
            <a:pPr marL="171450" indent="-171450">
              <a:buFont typeface="Arial" panose="020B0604020202020204" pitchFamily="34" charset="0"/>
              <a:buChar char="•"/>
            </a:pPr>
            <a:r>
              <a:rPr lang="en-US" baseline="0" dirty="0" smtClean="0"/>
              <a:t>Highly regulated.</a:t>
            </a:r>
          </a:p>
          <a:p>
            <a:pPr marL="171450" indent="-171450">
              <a:buFont typeface="Arial" panose="020B0604020202020204" pitchFamily="34" charset="0"/>
              <a:buChar char="•"/>
            </a:pPr>
            <a:r>
              <a:rPr lang="en-US" baseline="0" dirty="0" smtClean="0"/>
              <a:t>Effective on mice in a single feeding.</a:t>
            </a:r>
          </a:p>
          <a:p>
            <a:pPr marL="171450" indent="-171450">
              <a:buFont typeface="Arial" panose="020B0604020202020204" pitchFamily="34" charset="0"/>
              <a:buChar char="•"/>
            </a:pPr>
            <a:r>
              <a:rPr lang="en-US" baseline="0" dirty="0" smtClean="0"/>
              <a:t>One-off applications.</a:t>
            </a:r>
          </a:p>
          <a:p>
            <a:pPr marL="171450" indent="-171450">
              <a:buFont typeface="Arial" panose="020B0604020202020204" pitchFamily="34" charset="0"/>
              <a:buChar char="•"/>
            </a:pPr>
            <a:r>
              <a:rPr lang="en-US" baseline="0" dirty="0" smtClean="0"/>
              <a:t>Some may be familiar with efforts to restrict use of </a:t>
            </a:r>
            <a:r>
              <a:rPr lang="en-US" baseline="0" dirty="0" err="1" smtClean="0"/>
              <a:t>Brodifacoum</a:t>
            </a:r>
            <a:r>
              <a:rPr lang="en-US" baseline="0" dirty="0" smtClean="0"/>
              <a:t> and other anti-coagulant rodenticides.</a:t>
            </a:r>
          </a:p>
          <a:p>
            <a:pPr marL="171450" indent="-171450">
              <a:buFont typeface="Arial" panose="020B0604020202020204" pitchFamily="34" charset="0"/>
              <a:buChar char="•"/>
            </a:pPr>
            <a:r>
              <a:rPr lang="en-US" baseline="0" dirty="0" smtClean="0"/>
              <a:t>We support those restrictions in mainland situations where use is chronic and non-target impacts pervasive.</a:t>
            </a:r>
          </a:p>
          <a:p>
            <a:pPr marL="171450" indent="-171450">
              <a:buFont typeface="Arial" panose="020B0604020202020204" pitchFamily="34" charset="0"/>
              <a:buChar char="•"/>
            </a:pPr>
            <a:r>
              <a:rPr lang="en-US" baseline="0" dirty="0" smtClean="0"/>
              <a:t>But we also believe that in cases of one-time applications for conservation purposes, the benefits are very high.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This tool has it’s place and time for appropriate use, and this is it.</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24</a:t>
            </a:fld>
            <a:endParaRPr lang="en-US" dirty="0"/>
          </a:p>
        </p:txBody>
      </p:sp>
    </p:spTree>
    <p:extLst>
      <p:ext uri="{BB962C8B-B14F-4D97-AF65-F5344CB8AC3E}">
        <p14:creationId xmlns:p14="http://schemas.microsoft.com/office/powerpoint/2010/main" val="1527253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Breaks</a:t>
            </a:r>
            <a:r>
              <a:rPr lang="en-US" baseline="0" dirty="0" smtClean="0"/>
              <a:t> down relatively quickly.</a:t>
            </a:r>
          </a:p>
          <a:p>
            <a:r>
              <a:rPr lang="en-US" baseline="0" dirty="0" smtClean="0"/>
              <a:t>Risks to water quality and marine resources very low and very short-term.</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25</a:t>
            </a:fld>
            <a:endParaRPr lang="en-US" dirty="0"/>
          </a:p>
        </p:txBody>
      </p:sp>
    </p:spTree>
    <p:extLst>
      <p:ext uri="{BB962C8B-B14F-4D97-AF65-F5344CB8AC3E}">
        <p14:creationId xmlns:p14="http://schemas.microsoft.com/office/powerpoint/2010/main" val="6030504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Toxicity to small mammals is what makes it effective</a:t>
            </a:r>
            <a:r>
              <a:rPr lang="en-US" baseline="0" dirty="0" smtClean="0"/>
              <a:t> to small mammals like mice.</a:t>
            </a:r>
          </a:p>
          <a:p>
            <a:r>
              <a:rPr lang="en-US" baseline="0" dirty="0" smtClean="0"/>
              <a:t>While toxic to at least some fish, studies have shown that most fish ignore the pellets and do not consume them. Thus, few get exposed and thus risk is very low to fish.</a:t>
            </a:r>
          </a:p>
          <a:p>
            <a:r>
              <a:rPr lang="en-US" baseline="0" dirty="0" smtClean="0"/>
              <a:t>Not toxic to most invertebrates and passes through invertebrate systems quickly.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26</a:t>
            </a:fld>
            <a:endParaRPr lang="en-US" dirty="0"/>
          </a:p>
        </p:txBody>
      </p:sp>
    </p:spTree>
    <p:extLst>
      <p:ext uri="{BB962C8B-B14F-4D97-AF65-F5344CB8AC3E}">
        <p14:creationId xmlns:p14="http://schemas.microsoft.com/office/powerpoint/2010/main" val="33548201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27</a:t>
            </a:fld>
            <a:endParaRPr lang="en-US" dirty="0"/>
          </a:p>
        </p:txBody>
      </p:sp>
    </p:spTree>
    <p:extLst>
      <p:ext uri="{BB962C8B-B14F-4D97-AF65-F5344CB8AC3E}">
        <p14:creationId xmlns:p14="http://schemas.microsoft.com/office/powerpoint/2010/main" val="1935972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28</a:t>
            </a:fld>
            <a:endParaRPr lang="en-US" dirty="0"/>
          </a:p>
        </p:txBody>
      </p:sp>
    </p:spTree>
    <p:extLst>
      <p:ext uri="{BB962C8B-B14F-4D97-AF65-F5344CB8AC3E}">
        <p14:creationId xmlns:p14="http://schemas.microsoft.com/office/powerpoint/2010/main" val="486128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Contrary to erroneous media reporting –</a:t>
            </a:r>
            <a:r>
              <a:rPr lang="en-US" b="1" baseline="0" dirty="0" smtClean="0"/>
              <a:t> we are NOT dropping “tons of pesticide” on the island. The truth it is a small amount – just the amount required to accomplish the specific task of mouse eradication at this location</a:t>
            </a:r>
            <a:r>
              <a:rPr lang="en-US" b="1"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Operation is over a short period of time, about 5 weeks.  This is not a long-term project requiring months or years of efforts.  </a:t>
            </a:r>
            <a:endParaRPr lang="en-US" b="1"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29</a:t>
            </a:fld>
            <a:endParaRPr lang="en-US" dirty="0"/>
          </a:p>
        </p:txBody>
      </p:sp>
    </p:spTree>
    <p:extLst>
      <p:ext uri="{BB962C8B-B14F-4D97-AF65-F5344CB8AC3E}">
        <p14:creationId xmlns:p14="http://schemas.microsoft.com/office/powerpoint/2010/main" val="3407505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Fairly small size but rugged; many areas inaccessible.</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a:t>
            </a:fld>
            <a:endParaRPr lang="en-US" dirty="0"/>
          </a:p>
        </p:txBody>
      </p:sp>
    </p:spTree>
    <p:extLst>
      <p:ext uri="{BB962C8B-B14F-4D97-AF65-F5344CB8AC3E}">
        <p14:creationId xmlns:p14="http://schemas.microsoft.com/office/powerpoint/2010/main" val="14057242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400" b="1" baseline="0" dirty="0" smtClean="0">
                <a:latin typeface="Arial" panose="020B0604020202020204" pitchFamily="34" charset="0"/>
              </a:rPr>
              <a:t>As you can see here, we are using state of the art technology to ensure the most efficient application that minimizes risks as much as possible.</a:t>
            </a:r>
          </a:p>
          <a:p>
            <a:pPr marL="0" marR="0" lvl="0" indent="0" algn="l" defTabSz="966612" rtl="0" eaLnBrk="1" fontAlgn="auto" latinLnBrk="0" hangingPunct="1">
              <a:lnSpc>
                <a:spcPct val="100000"/>
              </a:lnSpc>
              <a:spcBef>
                <a:spcPts val="0"/>
              </a:spcBef>
              <a:spcAft>
                <a:spcPts val="0"/>
              </a:spcAft>
              <a:buClrTx/>
              <a:buSzTx/>
              <a:buFontTx/>
              <a:buNone/>
              <a:tabLst/>
              <a:defRPr/>
            </a:pPr>
            <a:r>
              <a:rPr lang="en-US" sz="1300" dirty="0" smtClean="0">
                <a:latin typeface="Arial" panose="020B0604020202020204" pitchFamily="34" charset="0"/>
              </a:rPr>
              <a:t>GENERAL </a:t>
            </a:r>
            <a:r>
              <a:rPr lang="en-US" sz="1300" dirty="0">
                <a:latin typeface="Arial" panose="020B0604020202020204" pitchFamily="34" charset="0"/>
              </a:rPr>
              <a:t>DESCRIPTION OF OPERATIONS: The bait will be dispersed using a spreader bucket slung below a helicopter. A rotating disc distributes the bait from the bucket The dose rate, bait direction and swath width can all be controlled within set limits. </a:t>
            </a:r>
            <a:r>
              <a:rPr lang="en-US" sz="1300" dirty="0" smtClean="0">
                <a:latin typeface="Arial" panose="020B0604020202020204" pitchFamily="34" charset="0"/>
                <a:cs typeface="Arial" panose="020B0604020202020204" pitchFamily="34" charset="0"/>
              </a:rPr>
              <a:t>Differential GPS will be used to guide the helicopter along a set of pre-determined paths. </a:t>
            </a:r>
            <a:endParaRPr lang="en-US" sz="1400" dirty="0" smtClean="0"/>
          </a:p>
          <a:p>
            <a:pPr defTabSz="966612">
              <a:defRPr/>
            </a:pPr>
            <a:r>
              <a:rPr lang="en-US" sz="1300" dirty="0" smtClean="0">
                <a:latin typeface="Arial" panose="020B0604020202020204" pitchFamily="34" charset="0"/>
              </a:rPr>
              <a:t>This </a:t>
            </a:r>
            <a:r>
              <a:rPr lang="en-US" sz="1300" dirty="0">
                <a:latin typeface="Arial" panose="020B0604020202020204" pitchFamily="34" charset="0"/>
              </a:rPr>
              <a:t>combination of techniques will enable all terrains </a:t>
            </a:r>
            <a:r>
              <a:rPr lang="en-US" sz="1300" dirty="0" smtClean="0">
                <a:latin typeface="Arial" panose="020B0604020202020204" pitchFamily="34" charset="0"/>
              </a:rPr>
              <a:t>above the high tide line to </a:t>
            </a:r>
            <a:r>
              <a:rPr lang="en-US" sz="1300" dirty="0">
                <a:latin typeface="Arial" panose="020B0604020202020204" pitchFamily="34" charset="0"/>
              </a:rPr>
              <a:t>be effectively </a:t>
            </a:r>
            <a:r>
              <a:rPr lang="en-US" sz="1300" dirty="0" smtClean="0">
                <a:latin typeface="Arial" panose="020B0604020202020204" pitchFamily="34" charset="0"/>
              </a:rPr>
              <a:t>baited while preventing bait</a:t>
            </a:r>
            <a:r>
              <a:rPr lang="en-US" sz="1300" baseline="0" dirty="0" smtClean="0">
                <a:latin typeface="Arial" panose="020B0604020202020204" pitchFamily="34" charset="0"/>
              </a:rPr>
              <a:t> from being delivered where it is not wanted (e.g., marine environment)</a:t>
            </a:r>
            <a:r>
              <a:rPr lang="en-US" sz="1300" dirty="0" smtClean="0">
                <a:latin typeface="Arial" panose="020B0604020202020204" pitchFamily="34" charset="0"/>
              </a:rPr>
              <a: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30</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31</a:t>
            </a:fld>
            <a:endParaRPr lang="en-US" dirty="0"/>
          </a:p>
        </p:txBody>
      </p:sp>
    </p:spTree>
    <p:extLst>
      <p:ext uri="{BB962C8B-B14F-4D97-AF65-F5344CB8AC3E}">
        <p14:creationId xmlns:p14="http://schemas.microsoft.com/office/powerpoint/2010/main" val="32762004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Taking every protective measure possible during operations to minimize as many impacts as possible on other resources of the islands and in the sanctuary.</a:t>
            </a:r>
            <a:endParaRPr lang="en-US" b="1" dirty="0" smtClean="0"/>
          </a:p>
          <a:p>
            <a:endParaRPr lang="en-US" dirty="0" smtClean="0"/>
          </a:p>
          <a:p>
            <a:r>
              <a:rPr lang="en-US" dirty="0" smtClean="0"/>
              <a:t>Note: Will</a:t>
            </a:r>
            <a:r>
              <a:rPr lang="en-US" baseline="0" dirty="0" smtClean="0"/>
              <a:t> search for and remove mouse carcasses but most mice die underground</a:t>
            </a:r>
            <a:r>
              <a:rPr lang="en-US" baseline="0" dirty="0" smtClean="0"/>
              <a:t>. This is actually good because mice underground are not available to scavengers like gulls.</a:t>
            </a:r>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32</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We have good information about how successful gull hazing will be.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We do know that gulls could consume bait if permitted to do so.</a:t>
            </a:r>
          </a:p>
          <a:p>
            <a:r>
              <a:rPr lang="en-US" dirty="0" smtClean="0"/>
              <a:t>In fall, gull numbers are relatively low and most visit island for night-time </a:t>
            </a:r>
            <a:r>
              <a:rPr lang="en-US" dirty="0" smtClean="0"/>
              <a:t>roosting;</a:t>
            </a:r>
            <a:r>
              <a:rPr lang="en-US" baseline="0" dirty="0" smtClean="0"/>
              <a:t> they are not here for nesting or feeding.</a:t>
            </a:r>
            <a:endParaRPr lang="en-US" dirty="0" smtClean="0"/>
          </a:p>
          <a:p>
            <a:r>
              <a:rPr lang="en-US" dirty="0" smtClean="0"/>
              <a:t>Gull numbers declined quickly</a:t>
            </a:r>
            <a:r>
              <a:rPr lang="en-US" baseline="0" dirty="0" smtClean="0"/>
              <a:t> and remained low through trial.</a:t>
            </a:r>
          </a:p>
          <a:p>
            <a:r>
              <a:rPr lang="en-US" baseline="0" dirty="0" smtClean="0"/>
              <a:t>Those that showed up were hazed away quickly.</a:t>
            </a:r>
          </a:p>
          <a:p>
            <a:r>
              <a:rPr lang="en-US" baseline="0" dirty="0" smtClean="0"/>
              <a:t>In actual eradication, hazing would begin before bait </a:t>
            </a:r>
            <a:r>
              <a:rPr lang="en-US" baseline="0" dirty="0" smtClean="0"/>
              <a:t>drops to make sure gulls are mostly dispersed from islands already.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33</a:t>
            </a:fld>
            <a:endParaRPr lang="en-US" dirty="0"/>
          </a:p>
        </p:txBody>
      </p:sp>
    </p:spTree>
    <p:extLst>
      <p:ext uri="{BB962C8B-B14F-4D97-AF65-F5344CB8AC3E}">
        <p14:creationId xmlns:p14="http://schemas.microsoft.com/office/powerpoint/2010/main" val="29962820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Monitoring</a:t>
            </a:r>
            <a:r>
              <a:rPr lang="en-US" baseline="0" dirty="0" smtClean="0"/>
              <a:t> will include toxicant exposure to the mice, fish &amp; wildlife, soil and water. </a:t>
            </a:r>
          </a:p>
          <a:p>
            <a:pPr marL="171450" indent="-171450">
              <a:buFont typeface="Arial" panose="020B0604020202020204" pitchFamily="34" charset="0"/>
              <a:buChar char="•"/>
            </a:pPr>
            <a:r>
              <a:rPr lang="en-US" dirty="0" smtClean="0"/>
              <a:t>Monitoring</a:t>
            </a:r>
            <a:r>
              <a:rPr lang="en-US" baseline="0" dirty="0" smtClean="0"/>
              <a:t> will help us track the success of the eradication, mitigation measures, and exposure to the environment on the island, the surrounding waters and the mainland.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It will also help us make adjustments if something doesn’t seem to be working right.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Partnering with Sanctuary’s Beach Watch program to monitor mainland beaches. </a:t>
            </a:r>
            <a:endParaRPr lang="en-US"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34</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marR="0" lvl="0" indent="-18124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Key</a:t>
            </a:r>
            <a:r>
              <a:rPr lang="en-US" b="1" baseline="0" dirty="0" smtClean="0"/>
              <a:t> message: Will not take anything for granted during implementation – built in planning for the unexpected.</a:t>
            </a:r>
            <a:endParaRPr lang="en-US" b="1" dirty="0" smtClean="0"/>
          </a:p>
          <a:p>
            <a:pPr marL="181240" indent="-181240" defTabSz="966612">
              <a:buFont typeface="Arial" panose="020B0604020202020204" pitchFamily="34" charset="0"/>
              <a:buChar char="•"/>
              <a:defRPr/>
            </a:pPr>
            <a:r>
              <a:rPr lang="en-US" sz="1300" dirty="0" smtClean="0"/>
              <a:t>Identifying </a:t>
            </a:r>
            <a:r>
              <a:rPr lang="en-US" sz="1300" dirty="0"/>
              <a:t>triggers and contingency responses to minimize impacts on </a:t>
            </a:r>
            <a:r>
              <a:rPr lang="en-US" sz="1300" dirty="0" err="1"/>
              <a:t>nontarget</a:t>
            </a:r>
            <a:r>
              <a:rPr lang="en-US" sz="1300" dirty="0"/>
              <a:t> </a:t>
            </a:r>
            <a:r>
              <a:rPr lang="en-US" sz="1300" dirty="0" smtClean="0"/>
              <a:t>resources.</a:t>
            </a:r>
            <a:endParaRPr lang="en-US" sz="1300" dirty="0"/>
          </a:p>
          <a:p>
            <a:pPr marL="193322" indent="-193322" defTabSz="96661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Notifications</a:t>
            </a:r>
          </a:p>
          <a:p>
            <a:pPr marL="193322" indent="-19332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Description of responsibilities</a:t>
            </a:r>
          </a:p>
          <a:p>
            <a:pPr marL="193322" indent="-19332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Response activities</a:t>
            </a:r>
          </a:p>
          <a:p>
            <a:pPr defTabSz="966612">
              <a:defRPr/>
            </a:pPr>
            <a:endParaRPr lang="en-US" sz="1300" dirty="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35</a:t>
            </a:fld>
            <a:endParaRPr lang="en-US" dirty="0"/>
          </a:p>
        </p:txBody>
      </p:sp>
    </p:spTree>
    <p:extLst>
      <p:ext uri="{BB962C8B-B14F-4D97-AF65-F5344CB8AC3E}">
        <p14:creationId xmlns:p14="http://schemas.microsoft.com/office/powerpoint/2010/main" val="16105431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36</a:t>
            </a:fld>
            <a:endParaRPr lang="en-US" dirty="0"/>
          </a:p>
        </p:txBody>
      </p:sp>
    </p:spTree>
    <p:extLst>
      <p:ext uri="{BB962C8B-B14F-4D97-AF65-F5344CB8AC3E}">
        <p14:creationId xmlns:p14="http://schemas.microsoft.com/office/powerpoint/2010/main" val="10728714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a worldwide effort to rid the world’s islands from the impacts</a:t>
            </a:r>
            <a:r>
              <a:rPr lang="en-US" baseline="0" dirty="0" smtClean="0"/>
              <a:t> of invasive rodents. </a:t>
            </a:r>
          </a:p>
          <a:p>
            <a:r>
              <a:rPr lang="en-US" dirty="0" smtClean="0"/>
              <a:t>Nearly </a:t>
            </a:r>
            <a:r>
              <a:rPr lang="en-US" dirty="0" smtClean="0"/>
              <a:t>every successful eradication project </a:t>
            </a:r>
            <a:r>
              <a:rPr lang="en-US" dirty="0" smtClean="0"/>
              <a:t>has utilized a rodenticide, and most of those used the </a:t>
            </a:r>
            <a:r>
              <a:rPr lang="en-US" dirty="0" smtClean="0"/>
              <a:t>rodenticide </a:t>
            </a:r>
            <a:r>
              <a:rPr lang="en-US" dirty="0" err="1" smtClean="0"/>
              <a:t>brodifacoum</a:t>
            </a:r>
            <a:r>
              <a:rPr lang="en-US" dirty="0" smtClean="0"/>
              <a:t> because</a:t>
            </a:r>
            <a:r>
              <a:rPr lang="en-US" baseline="0" dirty="0" smtClean="0"/>
              <a:t> it is the proven method</a:t>
            </a:r>
            <a:r>
              <a:rPr lang="en-US" dirty="0" smtClean="0"/>
              <a:t>.</a:t>
            </a: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37</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Most similar to our situation. Will use what was learned here to build on its success</a:t>
            </a:r>
            <a:r>
              <a:rPr lang="en-US" b="1"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Had many of the same issues as the </a:t>
            </a:r>
            <a:r>
              <a:rPr lang="en-US" b="1" baseline="0" dirty="0" err="1" smtClean="0"/>
              <a:t>Farallon</a:t>
            </a:r>
            <a:r>
              <a:rPr lang="en-US" b="1" baseline="0" dirty="0" smtClean="0"/>
              <a:t> Islands but was even more complex.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Although </a:t>
            </a:r>
            <a:r>
              <a:rPr lang="en-US" b="1" baseline="0" dirty="0" err="1" smtClean="0"/>
              <a:t>Anacapa</a:t>
            </a:r>
            <a:r>
              <a:rPr lang="en-US" b="1" baseline="0" dirty="0" smtClean="0"/>
              <a:t> has a large Western Gull population, gulls were not impacted.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Increases in seabird and intertidal invertebrate populations since the eradication are attributed to the removal of rat predation.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At least two seabird species (ashy storm-petrel and Cassin’s Auklet) have recolonized the islands, while the state threatened Scripps’s </a:t>
            </a:r>
            <a:r>
              <a:rPr lang="en-US" b="1" baseline="0" dirty="0" err="1" smtClean="0"/>
              <a:t>Murrelet</a:t>
            </a:r>
            <a:r>
              <a:rPr lang="en-US" b="1" baseline="0" dirty="0" smtClean="0"/>
              <a:t> has increased.</a:t>
            </a:r>
            <a:endParaRPr lang="en-US" b="1"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38</a:t>
            </a:fld>
            <a:endParaRPr lang="en-US" dirty="0"/>
          </a:p>
        </p:txBody>
      </p:sp>
    </p:spTree>
    <p:extLst>
      <p:ext uri="{BB962C8B-B14F-4D97-AF65-F5344CB8AC3E}">
        <p14:creationId xmlns:p14="http://schemas.microsoft.com/office/powerpoint/2010/main" val="23117488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conservation organizations support this project.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39</a:t>
            </a:fld>
            <a:endParaRPr lang="en-US" dirty="0"/>
          </a:p>
        </p:txBody>
      </p:sp>
    </p:spTree>
    <p:extLst>
      <p:ext uri="{BB962C8B-B14F-4D97-AF65-F5344CB8AC3E}">
        <p14:creationId xmlns:p14="http://schemas.microsoft.com/office/powerpoint/2010/main" val="4250808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Several species have largest world or</a:t>
            </a:r>
            <a:r>
              <a:rPr lang="en-US" baseline="0" dirty="0" smtClean="0"/>
              <a:t> regional population.</a:t>
            </a:r>
          </a:p>
          <a:p>
            <a:r>
              <a:rPr lang="en-US" baseline="0" dirty="0" smtClean="0"/>
              <a:t>Some still recovering from past human impacts.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a:t>
            </a:fld>
            <a:endParaRPr lang="en-US" dirty="0"/>
          </a:p>
        </p:txBody>
      </p:sp>
    </p:spTree>
    <p:extLst>
      <p:ext uri="{BB962C8B-B14F-4D97-AF65-F5344CB8AC3E}">
        <p14:creationId xmlns:p14="http://schemas.microsoft.com/office/powerpoint/2010/main" val="30371457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about restoring a unique and globally</a:t>
            </a:r>
            <a:r>
              <a:rPr lang="en-US" baseline="0" dirty="0" smtClean="0"/>
              <a:t> important island ecosystem.</a:t>
            </a:r>
          </a:p>
          <a:p>
            <a:r>
              <a:rPr lang="en-US" dirty="0" smtClean="0"/>
              <a:t>It is an integral</a:t>
            </a:r>
            <a:r>
              <a:rPr lang="en-US" baseline="0" dirty="0" smtClean="0"/>
              <a:t> </a:t>
            </a:r>
            <a:r>
              <a:rPr lang="en-US" dirty="0" smtClean="0"/>
              <a:t>part of a process that has</a:t>
            </a:r>
            <a:r>
              <a:rPr lang="en-US" baseline="0" dirty="0" smtClean="0"/>
              <a:t> been underway for 50 years.</a:t>
            </a:r>
          </a:p>
          <a:p>
            <a:r>
              <a:rPr lang="en-US" baseline="0" dirty="0" smtClean="0"/>
              <a:t>Refuge and marine sanctuary are intertwined. What we do that benefits the Refuge also benefits the Sanctuary, and what is done to benefit the Sanctuary also benefits the Refuge.</a:t>
            </a:r>
          </a:p>
          <a:p>
            <a:r>
              <a:rPr lang="en-US" baseline="0" dirty="0" smtClean="0"/>
              <a:t>The Service would not propose such a project if we did believe not that the benefits achieved outweighed the potential costs. </a:t>
            </a:r>
          </a:p>
          <a:p>
            <a:r>
              <a:rPr lang="en-US" baseline="0" dirty="0" smtClean="0"/>
              <a:t>The methods proposed are the only techniques available to do the job, and can be done safely. </a:t>
            </a:r>
          </a:p>
          <a:p>
            <a:r>
              <a:rPr lang="en-US" baseline="0" dirty="0" smtClean="0"/>
              <a:t>We believe this project has great value for restoring the ecological integrity of both the islands and the surrounding marine environment. </a:t>
            </a:r>
          </a:p>
          <a:p>
            <a:r>
              <a:rPr lang="en-US" baseline="0" dirty="0" smtClean="0"/>
              <a:t>And the time to do it is now.</a:t>
            </a:r>
          </a:p>
          <a:p>
            <a:r>
              <a:rPr lang="en-US" baseline="0" dirty="0" smtClean="0"/>
              <a:t>Thank you.</a:t>
            </a:r>
          </a:p>
        </p:txBody>
      </p:sp>
      <p:sp>
        <p:nvSpPr>
          <p:cNvPr id="4" name="Slide Number Placeholder 3"/>
          <p:cNvSpPr>
            <a:spLocks noGrp="1"/>
          </p:cNvSpPr>
          <p:nvPr>
            <p:ph type="sldNum" sz="quarter" idx="10"/>
          </p:nvPr>
        </p:nvSpPr>
        <p:spPr/>
        <p:txBody>
          <a:bodyPr/>
          <a:lstStyle/>
          <a:p>
            <a:fld id="{BD9D87F3-4C1E-47BD-BC52-23B8D91C06B7}" type="slidenum">
              <a:rPr lang="en-US" smtClean="0"/>
              <a:t>40</a:t>
            </a:fld>
            <a:endParaRPr lang="en-US" dirty="0"/>
          </a:p>
        </p:txBody>
      </p:sp>
    </p:spTree>
    <p:extLst>
      <p:ext uri="{BB962C8B-B14F-4D97-AF65-F5344CB8AC3E}">
        <p14:creationId xmlns:p14="http://schemas.microsoft.com/office/powerpoint/2010/main" val="3803137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a:t>
            </a:r>
            <a:r>
              <a:rPr lang="en-US" dirty="0" smtClean="0"/>
              <a:t>Some species were hunted</a:t>
            </a:r>
            <a:r>
              <a:rPr lang="en-US" baseline="0" dirty="0" smtClean="0"/>
              <a:t> to extermination in early 19</a:t>
            </a:r>
            <a:r>
              <a:rPr lang="en-US" baseline="30000" dirty="0" smtClean="0"/>
              <a:t>th</a:t>
            </a:r>
            <a:r>
              <a:rPr lang="en-US" baseline="0" dirty="0" smtClean="0"/>
              <a:t> century and are recovering. </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a:t>
            </a:fld>
            <a:endParaRPr lang="en-US" dirty="0"/>
          </a:p>
        </p:txBody>
      </p:sp>
    </p:spTree>
    <p:extLst>
      <p:ext uri="{BB962C8B-B14F-4D97-AF65-F5344CB8AC3E}">
        <p14:creationId xmlns:p14="http://schemas.microsoft.com/office/powerpoint/2010/main" val="2992323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a:t>
            </a:fld>
            <a:endParaRPr lang="en-US" dirty="0"/>
          </a:p>
        </p:txBody>
      </p:sp>
    </p:spTree>
    <p:extLst>
      <p:ext uri="{BB962C8B-B14F-4D97-AF65-F5344CB8AC3E}">
        <p14:creationId xmlns:p14="http://schemas.microsoft.com/office/powerpoint/2010/main" val="3465754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Island wildlife, </a:t>
            </a:r>
            <a:r>
              <a:rPr lang="en-US" dirty="0" err="1" smtClean="0"/>
              <a:t>esp</a:t>
            </a:r>
            <a:r>
              <a:rPr lang="en-US" dirty="0" smtClean="0"/>
              <a:t> seabirds, heralded</a:t>
            </a:r>
            <a:r>
              <a:rPr lang="en-US" baseline="0" dirty="0" smtClean="0"/>
              <a:t> as a bell-weather of the Gulf of the </a:t>
            </a:r>
            <a:r>
              <a:rPr lang="en-US" baseline="0" dirty="0" err="1" smtClean="0"/>
              <a:t>Farallones</a:t>
            </a:r>
            <a:r>
              <a:rPr lang="en-US" baseline="0" dirty="0" smtClean="0"/>
              <a:t> marine environment.</a:t>
            </a:r>
          </a:p>
          <a:p>
            <a:r>
              <a:rPr lang="en-US" b="1" dirty="0" smtClean="0"/>
              <a:t>Research and monitoring on this</a:t>
            </a:r>
            <a:r>
              <a:rPr lang="en-US" b="1" baseline="0" dirty="0" smtClean="0"/>
              <a:t> island led to our understanding of climate change, environmental health of both islands and marine sanctuary, how the Refuge and Sanctuary </a:t>
            </a:r>
            <a:r>
              <a:rPr lang="en-US" b="1" baseline="0" dirty="0" smtClean="0"/>
              <a:t>are </a:t>
            </a:r>
            <a:r>
              <a:rPr lang="en-US" b="1" baseline="0" dirty="0" smtClean="0"/>
              <a:t>interconnected, and helped identify the need for and success of restoration efforts. </a:t>
            </a:r>
            <a:endParaRPr lang="en-US" baseline="0" dirty="0" smtClean="0"/>
          </a:p>
        </p:txBody>
      </p:sp>
      <p:sp>
        <p:nvSpPr>
          <p:cNvPr id="4" name="Slide Number Placeholder 3"/>
          <p:cNvSpPr>
            <a:spLocks noGrp="1"/>
          </p:cNvSpPr>
          <p:nvPr>
            <p:ph type="sldNum" sz="quarter" idx="5"/>
          </p:nvPr>
        </p:nvSpPr>
        <p:spPr/>
        <p:txBody>
          <a:bodyPr/>
          <a:lstStyle/>
          <a:p>
            <a:fld id="{BD9D87F3-4C1E-47BD-BC52-23B8D91C06B7}" type="slidenum">
              <a:rPr lang="en-US" smtClean="0"/>
              <a:t>7</a:t>
            </a:fld>
            <a:endParaRPr lang="en-US" dirty="0"/>
          </a:p>
        </p:txBody>
      </p:sp>
    </p:spTree>
    <p:extLst>
      <p:ext uri="{BB962C8B-B14F-4D97-AF65-F5344CB8AC3E}">
        <p14:creationId xmlns:p14="http://schemas.microsoft.com/office/powerpoint/2010/main" val="2811564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8</a:t>
            </a:fld>
            <a:endParaRPr lang="en-US" dirty="0"/>
          </a:p>
        </p:txBody>
      </p:sp>
    </p:spTree>
    <p:extLst>
      <p:ext uri="{BB962C8B-B14F-4D97-AF65-F5344CB8AC3E}">
        <p14:creationId xmlns:p14="http://schemas.microsoft.com/office/powerpoint/2010/main" val="2999975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in</a:t>
            </a:r>
            <a:r>
              <a:rPr lang="en-US" baseline="0" dirty="0" smtClean="0"/>
              <a:t> an age of mass extinctions.</a:t>
            </a:r>
          </a:p>
          <a:p>
            <a:r>
              <a:rPr lang="en-US" baseline="0" dirty="0" smtClean="0"/>
              <a:t>Despite small % of earth’s land mass, majority of those extinctions and of today’s endangered vertebrates, are on islands.</a:t>
            </a:r>
          </a:p>
          <a:p>
            <a:r>
              <a:rPr lang="en-US" baseline="0" dirty="0" smtClean="0"/>
              <a:t>Main cause of this situation is invasive species including rats and mice. </a:t>
            </a:r>
          </a:p>
          <a:p>
            <a:r>
              <a:rPr lang="en-US" baseline="0" dirty="0" smtClean="0"/>
              <a:t>Most islands evolved without mammalian predators.  Introductions have been devastating.</a:t>
            </a:r>
          </a:p>
          <a:p>
            <a:r>
              <a:rPr lang="en-US" b="1" baseline="0" dirty="0" smtClean="0"/>
              <a:t>Science and history tells us that we need to act NOW to address the imbalance in the ecosystem.</a:t>
            </a:r>
            <a:endParaRPr lang="en-US" baseline="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9</a:t>
            </a:fld>
            <a:endParaRPr lang="en-US" dirty="0"/>
          </a:p>
        </p:txBody>
      </p:sp>
    </p:spTree>
    <p:extLst>
      <p:ext uri="{BB962C8B-B14F-4D97-AF65-F5344CB8AC3E}">
        <p14:creationId xmlns:p14="http://schemas.microsoft.com/office/powerpoint/2010/main" val="41050360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2/25/2020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2/25/2020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2/25/2020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2/25/2020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2/25/2020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2/25/2020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2/25/2020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2/25/2020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2/25/2020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2/25/2020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2/25/2020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emf"/><Relationship Id="rId7"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46.jpeg"/><Relationship Id="rId4" Type="http://schemas.openxmlformats.org/officeDocument/2006/relationships/image" Target="../media/image36.emf"/></Relationships>
</file>

<file path=ppt/slides/_rels/slide1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46.jpeg"/><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46.jpeg"/><Relationship Id="rId4" Type="http://schemas.openxmlformats.org/officeDocument/2006/relationships/image" Target="../media/image50.png"/></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18.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3.png"/><Relationship Id="rId7"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jpe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0.xml"/><Relationship Id="rId1" Type="http://schemas.openxmlformats.org/officeDocument/2006/relationships/slideLayout" Target="../slideLayouts/slideLayout8.xml"/><Relationship Id="rId5" Type="http://schemas.openxmlformats.org/officeDocument/2006/relationships/image" Target="../media/image57.png"/><Relationship Id="rId4" Type="http://schemas.openxmlformats.org/officeDocument/2006/relationships/image" Target="../media/image56.png"/></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3.png"/><Relationship Id="rId7" Type="http://schemas.openxmlformats.org/officeDocument/2006/relationships/image" Target="../media/image29.jpeg"/><Relationship Id="rId12" Type="http://schemas.openxmlformats.org/officeDocument/2006/relationships/image" Target="../media/image60.jpe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jpe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2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2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36.emf"/><Relationship Id="rId4" Type="http://schemas.openxmlformats.org/officeDocument/2006/relationships/image" Target="../media/image54.jpeg"/></Relationships>
</file>

<file path=ppt/slides/_rels/slide27.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3.png"/><Relationship Id="rId7"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jpe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eg"/></Relationships>
</file>

<file path=ppt/slides/_rels/slide2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emf"/><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71.emf"/><Relationship Id="rId5" Type="http://schemas.openxmlformats.org/officeDocument/2006/relationships/image" Target="../media/image70.jpeg"/><Relationship Id="rId4" Type="http://schemas.openxmlformats.org/officeDocument/2006/relationships/image" Target="../media/image69.emf"/></Relationships>
</file>

<file path=ppt/slides/_rels/slide31.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3.png"/><Relationship Id="rId7" Type="http://schemas.openxmlformats.org/officeDocument/2006/relationships/image" Target="../media/image29.jpeg"/><Relationship Id="rId2" Type="http://schemas.openxmlformats.org/officeDocument/2006/relationships/notesSlide" Target="../notesSlides/notesSlide31.xml"/><Relationship Id="rId1" Type="http://schemas.openxmlformats.org/officeDocument/2006/relationships/slideLayout" Target="../slideLayouts/slideLayout9.xml"/><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jpe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eg"/></Relationships>
</file>

<file path=ppt/slides/_rels/slide32.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image" Target="../media/image73.jpeg"/><Relationship Id="rId7" Type="http://schemas.openxmlformats.org/officeDocument/2006/relationships/image" Target="../media/image77.jpe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3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80.png"/></Relationships>
</file>

<file path=ppt/slides/_rels/slide3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3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3.png"/><Relationship Id="rId7" Type="http://schemas.openxmlformats.org/officeDocument/2006/relationships/image" Target="../media/image29.jpeg"/><Relationship Id="rId2" Type="http://schemas.openxmlformats.org/officeDocument/2006/relationships/notesSlide" Target="../notesSlides/notesSlide36.xml"/><Relationship Id="rId1" Type="http://schemas.openxmlformats.org/officeDocument/2006/relationships/slideLayout" Target="../slideLayouts/slideLayout9.xml"/><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jpe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eg"/></Relationships>
</file>

<file path=ppt/slides/_rels/slide3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88.png"/></Relationships>
</file>

<file path=ppt/slides/_rels/slide39.xml.rels><?xml version="1.0" encoding="UTF-8" standalone="yes"?>
<Relationships xmlns="http://schemas.openxmlformats.org/package/2006/relationships"><Relationship Id="rId8" Type="http://schemas.openxmlformats.org/officeDocument/2006/relationships/image" Target="../media/image94.jpeg"/><Relationship Id="rId13" Type="http://schemas.openxmlformats.org/officeDocument/2006/relationships/image" Target="../media/image99.png"/><Relationship Id="rId18" Type="http://schemas.openxmlformats.org/officeDocument/2006/relationships/image" Target="../media/image104.jpeg"/><Relationship Id="rId3" Type="http://schemas.openxmlformats.org/officeDocument/2006/relationships/notesSlide" Target="../notesSlides/notesSlide39.xml"/><Relationship Id="rId21" Type="http://schemas.openxmlformats.org/officeDocument/2006/relationships/image" Target="../media/image107.jpeg"/><Relationship Id="rId7" Type="http://schemas.openxmlformats.org/officeDocument/2006/relationships/image" Target="../media/image93.png"/><Relationship Id="rId12" Type="http://schemas.openxmlformats.org/officeDocument/2006/relationships/image" Target="../media/image98.png"/><Relationship Id="rId17" Type="http://schemas.openxmlformats.org/officeDocument/2006/relationships/image" Target="../media/image103.jpeg"/><Relationship Id="rId2" Type="http://schemas.openxmlformats.org/officeDocument/2006/relationships/slideLayout" Target="../slideLayouts/slideLayout8.xml"/><Relationship Id="rId16" Type="http://schemas.openxmlformats.org/officeDocument/2006/relationships/image" Target="../media/image102.png"/><Relationship Id="rId20" Type="http://schemas.openxmlformats.org/officeDocument/2006/relationships/image" Target="../media/image106.jpeg"/><Relationship Id="rId1" Type="http://schemas.openxmlformats.org/officeDocument/2006/relationships/vmlDrawing" Target="../drawings/vmlDrawing1.vml"/><Relationship Id="rId6" Type="http://schemas.openxmlformats.org/officeDocument/2006/relationships/image" Target="../media/image92.png"/><Relationship Id="rId11" Type="http://schemas.openxmlformats.org/officeDocument/2006/relationships/image" Target="../media/image97.jpeg"/><Relationship Id="rId24" Type="http://schemas.openxmlformats.org/officeDocument/2006/relationships/image" Target="../media/image108.png"/><Relationship Id="rId5" Type="http://schemas.openxmlformats.org/officeDocument/2006/relationships/image" Target="../media/image91.jpeg"/><Relationship Id="rId15" Type="http://schemas.openxmlformats.org/officeDocument/2006/relationships/image" Target="../media/image101.png"/><Relationship Id="rId23" Type="http://schemas.openxmlformats.org/officeDocument/2006/relationships/image" Target="../media/image89.emf"/><Relationship Id="rId10" Type="http://schemas.openxmlformats.org/officeDocument/2006/relationships/image" Target="../media/image96.jpeg"/><Relationship Id="rId19" Type="http://schemas.openxmlformats.org/officeDocument/2006/relationships/image" Target="../media/image105.jpeg"/><Relationship Id="rId4" Type="http://schemas.openxmlformats.org/officeDocument/2006/relationships/image" Target="../media/image90.png"/><Relationship Id="rId9" Type="http://schemas.openxmlformats.org/officeDocument/2006/relationships/image" Target="../media/image95.jpeg"/><Relationship Id="rId14" Type="http://schemas.openxmlformats.org/officeDocument/2006/relationships/image" Target="../media/image100.jpeg"/><Relationship Id="rId22"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emf"/><Relationship Id="rId7"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40.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23.jpe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3.png"/><Relationship Id="rId7"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jpe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e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r>
              <a:rPr lang="en-US" dirty="0"/>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normAutofit fontScale="92500"/>
          </a:bodyPr>
          <a:lstStyle/>
          <a:p>
            <a:r>
              <a:rPr lang="en-US" dirty="0"/>
              <a:t>Invasive House </a:t>
            </a:r>
            <a:r>
              <a:rPr lang="en-US" dirty="0" smtClean="0"/>
              <a:t>Mouse </a:t>
            </a:r>
            <a:r>
              <a:rPr lang="en-US" dirty="0"/>
              <a:t>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a:extLst>
              <a:ext uri="{FF2B5EF4-FFF2-40B4-BE49-F238E27FC236}">
                <a16:creationId xmlns:a16="http://schemas.microsoft.com/office/drawing/2014/main" id="{F93958B0-018A-48B4-9F91-54D4BE70844D}"/>
              </a:ext>
            </a:extLst>
          </p:cNvPr>
          <p:cNvCxnSpPr>
            <a:cxnSpLocks/>
          </p:cNvCxnSpPr>
          <p:nvPr/>
        </p:nvCxnSpPr>
        <p:spPr>
          <a:xfrm flipH="1" flipV="1">
            <a:off x="4408497" y="1525730"/>
            <a:ext cx="3362396" cy="1822427"/>
          </a:xfrm>
          <a:prstGeom prst="straightConnector1">
            <a:avLst/>
          </a:prstGeom>
          <a:ln w="508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20932985">
            <a:off x="7075666" y="1965669"/>
            <a:ext cx="3910696" cy="2925384"/>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4908550" y="1377011"/>
            <a:ext cx="1950263" cy="1360052"/>
          </a:xfrm>
          <a:prstGeom prst="rect">
            <a:avLst/>
          </a:prstGeom>
        </p:spPr>
      </p:pic>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id="{4A5D336D-4DAC-4569-BC2B-2AFC86FE9CD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id="{3ABE3303-F8A5-434E-BE0D-02CCE2106137}"/>
              </a:ext>
            </a:extLst>
          </p:cNvPr>
          <p:cNvSpPr>
            <a:spLocks noGrp="1"/>
          </p:cNvSpPr>
          <p:nvPr>
            <p:ph type="body" sz="quarter" idx="13"/>
          </p:nvPr>
        </p:nvSpPr>
        <p:spPr>
          <a:xfrm>
            <a:off x="303945" y="558484"/>
            <a:ext cx="2578592" cy="1827665"/>
          </a:xfrm>
        </p:spPr>
        <p:txBody>
          <a:bodyPr>
            <a:noAutofit/>
          </a:bodyPr>
          <a:lstStyle/>
          <a:p>
            <a:r>
              <a:rPr lang="en-US" dirty="0"/>
              <a:t>Distribution of Ashy Storm-Petrel</a:t>
            </a:r>
          </a:p>
        </p:txBody>
      </p:sp>
      <p:sp>
        <p:nvSpPr>
          <p:cNvPr id="9" name="Rectangle 8">
            <a:extLst>
              <a:ext uri="{FF2B5EF4-FFF2-40B4-BE49-F238E27FC236}">
                <a16:creationId xmlns:a16="http://schemas.microsoft.com/office/drawing/2014/main"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C85FE65-8C0F-4AF7-85EA-CA1CFB7C9A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0490" y="3788077"/>
            <a:ext cx="1772487" cy="2688521"/>
          </a:xfrm>
          <a:prstGeom prst="rect">
            <a:avLst/>
          </a:prstGeom>
        </p:spPr>
      </p:pic>
    </p:spTree>
    <p:extLst>
      <p:ext uri="{BB962C8B-B14F-4D97-AF65-F5344CB8AC3E}">
        <p14:creationId xmlns:p14="http://schemas.microsoft.com/office/powerpoint/2010/main" val="31895956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257644" y="216617"/>
            <a:ext cx="8849539" cy="6424766"/>
          </a:xfrm>
          <a:prstGeom prst="rect">
            <a:avLst/>
          </a:prstGeom>
        </p:spPr>
      </p:pic>
      <p:sp>
        <p:nvSpPr>
          <p:cNvPr id="5" name="Text Placeholder 4">
            <a:extLst>
              <a:ext uri="{FF2B5EF4-FFF2-40B4-BE49-F238E27FC236}">
                <a16:creationId xmlns:a16="http://schemas.microsoft.com/office/drawing/2014/main" id="{CEC4415F-EC76-423E-868E-05E2283C3CF5}"/>
              </a:ext>
            </a:extLst>
          </p:cNvPr>
          <p:cNvSpPr>
            <a:spLocks noGrp="1"/>
          </p:cNvSpPr>
          <p:nvPr>
            <p:ph type="body" sz="quarter" idx="13"/>
          </p:nvPr>
        </p:nvSpPr>
        <p:spPr>
          <a:xfrm>
            <a:off x="303945" y="401192"/>
            <a:ext cx="2535321" cy="2625745"/>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7219" b="15286"/>
          <a:stretch/>
        </p:blipFill>
        <p:spPr>
          <a:xfrm>
            <a:off x="1" y="3831063"/>
            <a:ext cx="3108960" cy="1921150"/>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0" y="5752213"/>
            <a:ext cx="2730001" cy="230832"/>
          </a:xfrm>
          <a:prstGeom prst="rect">
            <a:avLst/>
          </a:prstGeom>
          <a:noFill/>
        </p:spPr>
        <p:txBody>
          <a:bodyPr wrap="square" rtlCol="0">
            <a:spAutoFit/>
          </a:bodyPr>
          <a:lstStyle/>
          <a:p>
            <a:r>
              <a:rPr lang="en-US" sz="900" dirty="0">
                <a:solidFill>
                  <a:schemeClr val="accent5">
                    <a:lumMod val="60000"/>
                    <a:lumOff val="40000"/>
                  </a:schemeClr>
                </a:solidFill>
              </a:rPr>
              <a:t>Mouse on Farallon Islands (Matt Brady)</a:t>
            </a:r>
          </a:p>
        </p:txBody>
      </p:sp>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Mouse Trapping Success</a:t>
            </a:r>
          </a:p>
        </p:txBody>
      </p:sp>
      <p:sp>
        <p:nvSpPr>
          <p:cNvPr id="11" name="Rectangle 10">
            <a:extLst>
              <a:ext uri="{FF2B5EF4-FFF2-40B4-BE49-F238E27FC236}">
                <a16:creationId xmlns:a16="http://schemas.microsoft.com/office/drawing/2014/main" id="{21E5D9C1-DC5F-4CDF-B49A-BAE434A591DC}"/>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75BF3A32-B92E-4FA0-9349-44AA18085E0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4202" y="6159716"/>
            <a:ext cx="1153391" cy="420832"/>
          </a:xfrm>
          <a:prstGeom prst="rect">
            <a:avLst/>
          </a:prstGeom>
        </p:spPr>
      </p:pic>
      <p:sp>
        <p:nvSpPr>
          <p:cNvPr id="21" name="TextBox 20">
            <a:extLst>
              <a:ext uri="{FF2B5EF4-FFF2-40B4-BE49-F238E27FC236}">
                <a16:creationId xmlns:a16="http://schemas.microsoft.com/office/drawing/2014/main" id="{8A4732D8-2648-43E1-AC75-5B5FA6CB144E}"/>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6" name="Group 5"/>
          <p:cNvGrpSpPr/>
          <p:nvPr/>
        </p:nvGrpSpPr>
        <p:grpSpPr>
          <a:xfrm>
            <a:off x="4432527" y="5519738"/>
            <a:ext cx="2619202" cy="276999"/>
            <a:chOff x="4432527" y="5519738"/>
            <a:chExt cx="2619202" cy="276999"/>
          </a:xfrm>
        </p:grpSpPr>
        <p:sp>
          <p:nvSpPr>
            <p:cNvPr id="3" name="Rectangle 2"/>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spTree>
    <p:extLst>
      <p:ext uri="{BB962C8B-B14F-4D97-AF65-F5344CB8AC3E}">
        <p14:creationId xmlns:p14="http://schemas.microsoft.com/office/powerpoint/2010/main" val="2439214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SEFI BUOW">
            <a:extLst>
              <a:ext uri="{FF2B5EF4-FFF2-40B4-BE49-F238E27FC236}">
                <a16:creationId xmlns:a16="http://schemas.microsoft.com/office/drawing/2014/main" id="{5408835E-4D90-46F8-91C0-F0D08E285FE1}"/>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 y="3831063"/>
            <a:ext cx="3108960" cy="1921150"/>
          </a:xfrm>
          <a:prstGeom prst="rect">
            <a:avLst/>
          </a:prstGeom>
          <a:ln>
            <a:noFill/>
          </a:ln>
          <a:effectLst/>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257644" y="216617"/>
            <a:ext cx="8849539" cy="6424766"/>
          </a:xfrm>
          <a:prstGeom prst="rect">
            <a:avLst/>
          </a:prstGeom>
        </p:spPr>
      </p:pic>
      <p:pic>
        <p:nvPicPr>
          <p:cNvPr id="12" name="Picture 11">
            <a:extLst>
              <a:ext uri="{FF2B5EF4-FFF2-40B4-BE49-F238E27FC236}">
                <a16:creationId xmlns:a16="http://schemas.microsoft.com/office/drawing/2014/main" id="{2CE9560F-1302-4738-B255-4E49E015F1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4202" y="6159716"/>
            <a:ext cx="1153391" cy="420832"/>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Maximum Burrowing Owl Abundance</a:t>
            </a:r>
          </a:p>
        </p:txBody>
      </p:sp>
      <p:sp>
        <p:nvSpPr>
          <p:cNvPr id="14" name="Text Placeholder 4">
            <a:extLst>
              <a:ext uri="{FF2B5EF4-FFF2-40B4-BE49-F238E27FC236}">
                <a16:creationId xmlns:a16="http://schemas.microsoft.com/office/drawing/2014/main" id="{77A75A3B-D883-4E3A-906B-BFF3F11EB1BD}"/>
              </a:ext>
            </a:extLst>
          </p:cNvPr>
          <p:cNvSpPr>
            <a:spLocks noGrp="1"/>
          </p:cNvSpPr>
          <p:nvPr>
            <p:ph type="body" sz="quarter" idx="13"/>
          </p:nvPr>
        </p:nvSpPr>
        <p:spPr>
          <a:xfrm>
            <a:off x="303946" y="401192"/>
            <a:ext cx="2604718"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sp>
        <p:nvSpPr>
          <p:cNvPr id="15" name="Rectangle 14">
            <a:extLst>
              <a:ext uri="{FF2B5EF4-FFF2-40B4-BE49-F238E27FC236}">
                <a16:creationId xmlns:a16="http://schemas.microsoft.com/office/drawing/2014/main" id="{6D335CAD-A858-4FBB-A07C-1EA28EC70F4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974A652-FEC3-4028-A0A2-01FFC0E10E0A}"/>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9" name="Group 8"/>
          <p:cNvGrpSpPr/>
          <p:nvPr/>
        </p:nvGrpSpPr>
        <p:grpSpPr>
          <a:xfrm>
            <a:off x="4432527" y="5519738"/>
            <a:ext cx="2619202" cy="276999"/>
            <a:chOff x="4432527" y="5519738"/>
            <a:chExt cx="2619202" cy="276999"/>
          </a:xfrm>
        </p:grpSpPr>
        <p:sp>
          <p:nvSpPr>
            <p:cNvPr id="10" name="Rectangle 9"/>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spTree>
    <p:extLst>
      <p:ext uri="{BB962C8B-B14F-4D97-AF65-F5344CB8AC3E}">
        <p14:creationId xmlns:p14="http://schemas.microsoft.com/office/powerpoint/2010/main" val="210707382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BC8D46F-7C1C-4965-BE08-19259C9FAB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92"/>
          <a:stretch/>
        </p:blipFill>
        <p:spPr>
          <a:xfrm>
            <a:off x="0" y="3831063"/>
            <a:ext cx="3057717" cy="1921150"/>
          </a:xfrm>
          <a:prstGeom prst="rect">
            <a:avLst/>
          </a:prstGeom>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257644" y="216617"/>
            <a:ext cx="8849539" cy="6424766"/>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41244" cy="627479"/>
          </a:xfrm>
        </p:spPr>
        <p:txBody>
          <a:bodyPr>
            <a:noAutofit/>
          </a:bodyPr>
          <a:lstStyle/>
          <a:p>
            <a:r>
              <a:rPr lang="en-US" sz="1600" dirty="0">
                <a:solidFill>
                  <a:schemeClr val="bg2"/>
                </a:solidFill>
                <a:latin typeface="+mj-lt"/>
              </a:rPr>
              <a:t>Ashy Storm-Petrel Wings Predated by Burrowing Owls</a:t>
            </a:r>
          </a:p>
        </p:txBody>
      </p:sp>
      <p:sp>
        <p:nvSpPr>
          <p:cNvPr id="11" name="Rectangle 10">
            <a:extLst>
              <a:ext uri="{FF2B5EF4-FFF2-40B4-BE49-F238E27FC236}">
                <a16:creationId xmlns:a16="http://schemas.microsoft.com/office/drawing/2014/main" id="{29CA1016-FF71-4674-B1F2-BD8A0C382468}"/>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4">
            <a:extLst>
              <a:ext uri="{FF2B5EF4-FFF2-40B4-BE49-F238E27FC236}">
                <a16:creationId xmlns:a16="http://schemas.microsoft.com/office/drawing/2014/main" id="{B4BBCC84-1926-430A-AEC2-510EC148340B}"/>
              </a:ext>
            </a:extLst>
          </p:cNvPr>
          <p:cNvSpPr>
            <a:spLocks noGrp="1"/>
          </p:cNvSpPr>
          <p:nvPr>
            <p:ph type="body" sz="quarter" idx="13"/>
          </p:nvPr>
        </p:nvSpPr>
        <p:spPr>
          <a:xfrm>
            <a:off x="303945" y="401192"/>
            <a:ext cx="2535321"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16" name="Picture 15">
            <a:extLst>
              <a:ext uri="{FF2B5EF4-FFF2-40B4-BE49-F238E27FC236}">
                <a16:creationId xmlns:a16="http://schemas.microsoft.com/office/drawing/2014/main" id="{28B187A3-FA36-428A-A989-F4709223BAD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4202" y="6159716"/>
            <a:ext cx="1153391" cy="420832"/>
          </a:xfrm>
          <a:prstGeom prst="rect">
            <a:avLst/>
          </a:prstGeom>
        </p:spPr>
      </p:pic>
      <p:sp>
        <p:nvSpPr>
          <p:cNvPr id="17" name="TextBox 16">
            <a:extLst>
              <a:ext uri="{FF2B5EF4-FFF2-40B4-BE49-F238E27FC236}">
                <a16:creationId xmlns:a16="http://schemas.microsoft.com/office/drawing/2014/main" id="{EC439132-888E-4E18-BA28-4B6390094278}"/>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9" name="Group 8"/>
          <p:cNvGrpSpPr/>
          <p:nvPr/>
        </p:nvGrpSpPr>
        <p:grpSpPr>
          <a:xfrm>
            <a:off x="4432527" y="5519738"/>
            <a:ext cx="2619202" cy="276999"/>
            <a:chOff x="4432527" y="5519738"/>
            <a:chExt cx="2619202" cy="276999"/>
          </a:xfrm>
        </p:grpSpPr>
        <p:sp>
          <p:nvSpPr>
            <p:cNvPr id="12" name="Rectangle 11"/>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grpSp>
        <p:nvGrpSpPr>
          <p:cNvPr id="2" name="Group 1"/>
          <p:cNvGrpSpPr/>
          <p:nvPr/>
        </p:nvGrpSpPr>
        <p:grpSpPr>
          <a:xfrm>
            <a:off x="4879389" y="6152586"/>
            <a:ext cx="4512584" cy="276999"/>
            <a:chOff x="4879389" y="6152586"/>
            <a:chExt cx="4512584" cy="276999"/>
          </a:xfrm>
        </p:grpSpPr>
        <p:sp>
          <p:nvSpPr>
            <p:cNvPr id="19" name="Rectangle 18"/>
            <p:cNvSpPr/>
            <p:nvPr/>
          </p:nvSpPr>
          <p:spPr>
            <a:xfrm>
              <a:off x="4901963" y="6183065"/>
              <a:ext cx="4490010" cy="1867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4879389" y="6152586"/>
              <a:ext cx="2572708" cy="276999"/>
            </a:xfrm>
            <a:prstGeom prst="rect">
              <a:avLst/>
            </a:prstGeom>
            <a:noFill/>
          </p:spPr>
          <p:txBody>
            <a:bodyPr wrap="square" rtlCol="0">
              <a:spAutoFit/>
            </a:bodyPr>
            <a:lstStyle/>
            <a:p>
              <a:r>
                <a:rPr lang="en-US" sz="1200" b="1" dirty="0" smtClean="0"/>
                <a:t>Storm-Petrel predation index</a:t>
              </a:r>
              <a:endParaRPr lang="en-US" sz="1200" b="1" dirty="0"/>
            </a:p>
          </p:txBody>
        </p:sp>
      </p:grpSp>
    </p:spTree>
    <p:extLst>
      <p:ext uri="{BB962C8B-B14F-4D97-AF65-F5344CB8AC3E}">
        <p14:creationId xmlns:p14="http://schemas.microsoft.com/office/powerpoint/2010/main" val="293152037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own Arrow 14">
            <a:extLst>
              <a:ext uri="{FF2B5EF4-FFF2-40B4-BE49-F238E27FC236}">
                <a16:creationId xmlns:a16="http://schemas.microsoft.com/office/drawing/2014/main" id="{3FEB2BAD-A626-42F8-94F2-CC6B5AE09A05}"/>
              </a:ext>
            </a:extLst>
          </p:cNvPr>
          <p:cNvSpPr/>
          <p:nvPr/>
        </p:nvSpPr>
        <p:spPr>
          <a:xfrm flipV="1">
            <a:off x="3907376" y="1073221"/>
            <a:ext cx="1299200" cy="3457525"/>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 name="Picture 2" descr="A close up of a reptile&#10;&#10;Description automatically generated">
            <a:extLst>
              <a:ext uri="{FF2B5EF4-FFF2-40B4-BE49-F238E27FC236}">
                <a16:creationId xmlns:a16="http://schemas.microsoft.com/office/drawing/2014/main" id="{A6A4461E-7F7F-49AC-89BB-3A5546CE3D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94986" y="1680941"/>
            <a:ext cx="3200048" cy="3428053"/>
          </a:xfrm>
          <a:prstGeom prst="rect">
            <a:avLst/>
          </a:prstGeom>
        </p:spPr>
      </p:pic>
      <p:sp>
        <p:nvSpPr>
          <p:cNvPr id="13" name="Text Placeholder 3">
            <a:extLst>
              <a:ext uri="{FF2B5EF4-FFF2-40B4-BE49-F238E27FC236}">
                <a16:creationId xmlns:a16="http://schemas.microsoft.com/office/drawing/2014/main" id="{28F5BEA8-7CE4-4793-8A9C-FAC45B107ED0}"/>
              </a:ext>
            </a:extLst>
          </p:cNvPr>
          <p:cNvSpPr>
            <a:spLocks noGrp="1"/>
          </p:cNvSpPr>
          <p:nvPr>
            <p:ph type="body" sz="quarter" idx="13"/>
          </p:nvPr>
        </p:nvSpPr>
        <p:spPr>
          <a:xfrm>
            <a:off x="303944" y="558484"/>
            <a:ext cx="2566347" cy="5102087"/>
          </a:xfrm>
        </p:spPr>
        <p:txBody>
          <a:bodyPr>
            <a:normAutofit/>
          </a:bodyPr>
          <a:lstStyle/>
          <a:p>
            <a:r>
              <a:rPr lang="en-US" dirty="0"/>
              <a:t>Ashy Storm- Petrels and Burrowing Owls</a:t>
            </a:r>
          </a:p>
        </p:txBody>
      </p:sp>
      <p:sp>
        <p:nvSpPr>
          <p:cNvPr id="7" name="TextBox 6">
            <a:extLst>
              <a:ext uri="{FF2B5EF4-FFF2-40B4-BE49-F238E27FC236}">
                <a16:creationId xmlns:a16="http://schemas.microsoft.com/office/drawing/2014/main" id="{F954260D-CF0E-419C-85F0-82472B0830F2}"/>
              </a:ext>
            </a:extLst>
          </p:cNvPr>
          <p:cNvSpPr txBox="1"/>
          <p:nvPr/>
        </p:nvSpPr>
        <p:spPr>
          <a:xfrm>
            <a:off x="5266856" y="2155652"/>
            <a:ext cx="2681089" cy="1292662"/>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As Burrowing Owl Predation Increases</a:t>
            </a:r>
            <a:endParaRPr lang="en-US" sz="1900" dirty="0">
              <a:cs typeface="Calibri" pitchFamily="34" charset="0"/>
            </a:endParaRPr>
          </a:p>
        </p:txBody>
      </p:sp>
      <p:sp>
        <p:nvSpPr>
          <p:cNvPr id="8" name="TextBox 7">
            <a:extLst>
              <a:ext uri="{FF2B5EF4-FFF2-40B4-BE49-F238E27FC236}">
                <a16:creationId xmlns:a16="http://schemas.microsoft.com/office/drawing/2014/main" id="{876771FE-7697-439E-AF85-0FCFDEF98138}"/>
              </a:ext>
            </a:extLst>
          </p:cNvPr>
          <p:cNvSpPr txBox="1"/>
          <p:nvPr/>
        </p:nvSpPr>
        <p:spPr>
          <a:xfrm>
            <a:off x="9317405" y="3223959"/>
            <a:ext cx="2456583" cy="1692771"/>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Ashy Storm-Petrel Population Decreases</a:t>
            </a:r>
            <a:endParaRPr lang="en-US" sz="1400" b="1" u="sng" dirty="0">
              <a:cs typeface="Calibri" pitchFamily="34" charset="0"/>
            </a:endParaRPr>
          </a:p>
        </p:txBody>
      </p:sp>
      <p:sp>
        <p:nvSpPr>
          <p:cNvPr id="9" name="Down Arrow 2">
            <a:extLst>
              <a:ext uri="{FF2B5EF4-FFF2-40B4-BE49-F238E27FC236}">
                <a16:creationId xmlns:a16="http://schemas.microsoft.com/office/drawing/2014/main" id="{13684B82-5CA4-495A-92F1-AF66779E7DE0}"/>
              </a:ext>
            </a:extLst>
          </p:cNvPr>
          <p:cNvSpPr/>
          <p:nvPr/>
        </p:nvSpPr>
        <p:spPr>
          <a:xfrm>
            <a:off x="7939829" y="2422918"/>
            <a:ext cx="1299200" cy="3457525"/>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8" name="Picture 17">
            <a:extLst>
              <a:ext uri="{FF2B5EF4-FFF2-40B4-BE49-F238E27FC236}">
                <a16:creationId xmlns:a16="http://schemas.microsoft.com/office/drawing/2014/main" id="{2B3AC5CF-5FD9-446C-965D-9247D1D365D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589429" y="1511969"/>
            <a:ext cx="1686685" cy="2558376"/>
          </a:xfrm>
          <a:prstGeom prst="rect">
            <a:avLst/>
          </a:prstGeom>
        </p:spPr>
      </p:pic>
      <p:sp>
        <p:nvSpPr>
          <p:cNvPr id="2" name="TextBox 1"/>
          <p:cNvSpPr txBox="1"/>
          <p:nvPr/>
        </p:nvSpPr>
        <p:spPr>
          <a:xfrm>
            <a:off x="3440624" y="6283391"/>
            <a:ext cx="8333364" cy="492443"/>
          </a:xfrm>
          <a:prstGeom prst="rect">
            <a:avLst/>
          </a:prstGeom>
          <a:noFill/>
        </p:spPr>
        <p:txBody>
          <a:bodyPr wrap="square" rtlCol="0">
            <a:spAutoFit/>
          </a:bodyPr>
          <a:lstStyle/>
          <a:p>
            <a:r>
              <a:rPr lang="en-US" sz="1300" dirty="0" err="1" smtClean="0"/>
              <a:t>Nur</a:t>
            </a:r>
            <a:r>
              <a:rPr lang="en-US" sz="1300" dirty="0" smtClean="0"/>
              <a:t> et al. 2019. </a:t>
            </a:r>
            <a:r>
              <a:rPr lang="en-US" sz="1300" dirty="0"/>
              <a:t>Evaluating population impacts of predation by owls on </a:t>
            </a:r>
            <a:r>
              <a:rPr lang="en-US" sz="1300" dirty="0" smtClean="0"/>
              <a:t>storm petrels </a:t>
            </a:r>
            <a:r>
              <a:rPr lang="en-US" sz="1300" dirty="0"/>
              <a:t>in relation to proposed island mouse </a:t>
            </a:r>
            <a:r>
              <a:rPr lang="en-US" sz="1300" dirty="0" smtClean="0"/>
              <a:t>eradication. Ecosphere.</a:t>
            </a:r>
            <a:endParaRPr lang="en-US" sz="1300" dirty="0"/>
          </a:p>
        </p:txBody>
      </p:sp>
    </p:spTree>
    <p:extLst>
      <p:ext uri="{BB962C8B-B14F-4D97-AF65-F5344CB8AC3E}">
        <p14:creationId xmlns:p14="http://schemas.microsoft.com/office/powerpoint/2010/main" val="6106013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smtClean="0">
                <a:cs typeface="Calibri" pitchFamily="34" charset="0"/>
              </a:rPr>
              <a:t>Mouse impacts on </a:t>
            </a:r>
            <a:r>
              <a:rPr lang="en-US" dirty="0">
                <a:cs typeface="Calibri" pitchFamily="34" charset="0"/>
              </a:rPr>
              <a:t>ashy storm-petrel</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a:t>
            </a:r>
            <a:r>
              <a:rPr lang="en-US" dirty="0">
                <a:cs typeface="Calibri" pitchFamily="34" charset="0"/>
              </a:rPr>
              <a:t>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salamanders</a:t>
            </a:r>
            <a:endParaRPr lang="en-US"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native </a:t>
            </a:r>
            <a:r>
              <a:rPr lang="en-US" dirty="0">
                <a:cs typeface="Calibri" pitchFamily="34" charset="0"/>
              </a:rPr>
              <a:t>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
        <p:nvSpPr>
          <p:cNvPr id="13" name="Title 3"/>
          <p:cNvSpPr txBox="1">
            <a:spLocks/>
          </p:cNvSpPr>
          <p:nvPr/>
        </p:nvSpPr>
        <p:spPr>
          <a:xfrm>
            <a:off x="2073724" y="457200"/>
            <a:ext cx="8621484" cy="838200"/>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smtClean="0">
                <a:solidFill>
                  <a:srgbClr val="007698"/>
                </a:solidFill>
                <a:effectLst>
                  <a:outerShdw blurRad="38100" dist="38100" dir="2700000" algn="tl">
                    <a:srgbClr val="000000">
                      <a:alpha val="43137"/>
                    </a:srgbClr>
                  </a:outerShdw>
                </a:effectLst>
                <a:cs typeface="Calibri" pitchFamily="34" charset="0"/>
              </a:rPr>
              <a:t>Environmental Planning Process </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sp>
        <p:nvSpPr>
          <p:cNvPr id="14" name="Content Placeholder 2"/>
          <p:cNvSpPr txBox="1">
            <a:spLocks/>
          </p:cNvSpPr>
          <p:nvPr/>
        </p:nvSpPr>
        <p:spPr>
          <a:xfrm>
            <a:off x="2198913" y="1523999"/>
            <a:ext cx="9067798" cy="4372365"/>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pPr>
            <a:r>
              <a:rPr lang="en-US" sz="2200" b="1" dirty="0" smtClean="0">
                <a:solidFill>
                  <a:srgbClr val="F1730C"/>
                </a:solidFill>
                <a:effectLst>
                  <a:outerShdw blurRad="38100" dist="38100" dir="2700000" algn="tl">
                    <a:srgbClr val="000000">
                      <a:alpha val="43137"/>
                    </a:srgbClr>
                  </a:outerShdw>
                </a:effectLst>
              </a:rPr>
              <a:t>Feasibility Study: 2004</a:t>
            </a:r>
          </a:p>
          <a:p>
            <a:pPr>
              <a:spcBef>
                <a:spcPts val="1200"/>
              </a:spcBef>
            </a:pPr>
            <a:r>
              <a:rPr lang="en-US" sz="2200" b="1" dirty="0" smtClean="0">
                <a:solidFill>
                  <a:srgbClr val="F1730C"/>
                </a:solidFill>
                <a:effectLst>
                  <a:outerShdw blurRad="38100" dist="38100" dir="2700000" algn="tl">
                    <a:srgbClr val="000000">
                      <a:alpha val="43137"/>
                    </a:srgbClr>
                  </a:outerShdw>
                </a:effectLst>
              </a:rPr>
              <a:t>EA Public Scoping: 2006</a:t>
            </a:r>
          </a:p>
          <a:p>
            <a:pPr>
              <a:spcBef>
                <a:spcPts val="1200"/>
              </a:spcBef>
            </a:pPr>
            <a:r>
              <a:rPr lang="en-US" sz="2200" b="1" dirty="0" smtClean="0">
                <a:solidFill>
                  <a:srgbClr val="F1730C"/>
                </a:solidFill>
                <a:effectLst>
                  <a:outerShdw blurRad="38100" dist="38100" dir="2700000" algn="tl">
                    <a:srgbClr val="000000">
                      <a:alpha val="43137"/>
                    </a:srgbClr>
                  </a:outerShdw>
                </a:effectLst>
              </a:rPr>
              <a:t>Comprehensive Conservation Plan: 2009</a:t>
            </a:r>
          </a:p>
          <a:p>
            <a:pPr>
              <a:spcBef>
                <a:spcPts val="1200"/>
              </a:spcBef>
            </a:pPr>
            <a:r>
              <a:rPr lang="en-US" sz="2200" b="1" dirty="0" smtClean="0">
                <a:solidFill>
                  <a:srgbClr val="F1730C"/>
                </a:solidFill>
                <a:effectLst>
                  <a:outerShdw blurRad="38100" dist="38100" dir="2700000" algn="tl">
                    <a:srgbClr val="000000">
                      <a:alpha val="43137"/>
                    </a:srgbClr>
                  </a:outerShdw>
                </a:effectLst>
              </a:rPr>
              <a:t>EIS Pubic Scoping: 2011 </a:t>
            </a:r>
          </a:p>
          <a:p>
            <a:pPr>
              <a:spcBef>
                <a:spcPts val="1200"/>
              </a:spcBef>
            </a:pPr>
            <a:r>
              <a:rPr lang="en-US" sz="2200" b="1" dirty="0" smtClean="0">
                <a:solidFill>
                  <a:srgbClr val="F1730C"/>
                </a:solidFill>
                <a:effectLst>
                  <a:outerShdw blurRad="38100" dist="38100" dir="2700000" algn="tl">
                    <a:srgbClr val="000000">
                      <a:alpha val="43137"/>
                    </a:srgbClr>
                  </a:outerShdw>
                </a:effectLst>
              </a:rPr>
              <a:t>Draft EIS and public comments: 2013 </a:t>
            </a:r>
          </a:p>
          <a:p>
            <a:pPr lvl="1">
              <a:spcBef>
                <a:spcPts val="1200"/>
              </a:spcBef>
            </a:pPr>
            <a:r>
              <a:rPr lang="en-US" sz="2200" b="1" dirty="0">
                <a:solidFill>
                  <a:srgbClr val="F1730C"/>
                </a:solidFill>
                <a:effectLst>
                  <a:outerShdw blurRad="38100" dist="38100" dir="2700000" algn="tl">
                    <a:srgbClr val="000000">
                      <a:alpha val="43137"/>
                    </a:srgbClr>
                  </a:outerShdw>
                </a:effectLst>
              </a:rPr>
              <a:t>553 public and agency correspondences </a:t>
            </a:r>
            <a:r>
              <a:rPr lang="en-US" sz="2200" b="1" dirty="0" smtClean="0">
                <a:solidFill>
                  <a:srgbClr val="F1730C"/>
                </a:solidFill>
                <a:effectLst>
                  <a:outerShdw blurRad="38100" dist="38100" dir="2700000" algn="tl">
                    <a:srgbClr val="000000">
                      <a:alpha val="43137"/>
                    </a:srgbClr>
                  </a:outerShdw>
                </a:effectLst>
              </a:rPr>
              <a:t>received</a:t>
            </a:r>
          </a:p>
          <a:p>
            <a:pPr>
              <a:spcBef>
                <a:spcPts val="1200"/>
              </a:spcBef>
            </a:pPr>
            <a:r>
              <a:rPr lang="en-US" sz="2200" b="1" dirty="0" smtClean="0">
                <a:solidFill>
                  <a:srgbClr val="F1730C"/>
                </a:solidFill>
                <a:effectLst>
                  <a:outerShdw blurRad="38100" dist="38100" dir="2700000" algn="tl">
                    <a:srgbClr val="000000">
                      <a:alpha val="43137"/>
                    </a:srgbClr>
                  </a:outerShdw>
                </a:effectLst>
              </a:rPr>
              <a:t>Final EIS published: March 2019</a:t>
            </a:r>
          </a:p>
          <a:p>
            <a:pPr>
              <a:spcBef>
                <a:spcPts val="1200"/>
              </a:spcBef>
            </a:pPr>
            <a:r>
              <a:rPr lang="en-US" sz="2200" b="1" dirty="0" smtClean="0">
                <a:solidFill>
                  <a:srgbClr val="F1730C"/>
                </a:solidFill>
                <a:effectLst>
                  <a:outerShdw blurRad="38100" dist="38100" dir="2700000" algn="tl">
                    <a:srgbClr val="000000">
                      <a:alpha val="43137"/>
                    </a:srgbClr>
                  </a:outerShdw>
                </a:effectLst>
              </a:rPr>
              <a:t>Section 7 ESA (black abalone) and Essential Fish Habitat concurrences obtained: April 2019</a:t>
            </a:r>
          </a:p>
        </p:txBody>
      </p:sp>
    </p:spTree>
    <p:extLst>
      <p:ext uri="{BB962C8B-B14F-4D97-AF65-F5344CB8AC3E}">
        <p14:creationId xmlns:p14="http://schemas.microsoft.com/office/powerpoint/2010/main" val="195446229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01094" y="0"/>
            <a:ext cx="8603675" cy="6452757"/>
          </a:xfrm>
          <a:prstGeom prst="rect">
            <a:avLst/>
          </a:prstGeom>
        </p:spPr>
      </p:pic>
      <p:sp>
        <p:nvSpPr>
          <p:cNvPr id="3" name="Text Placeholder 2">
            <a:extLst>
              <a:ext uri="{FF2B5EF4-FFF2-40B4-BE49-F238E27FC236}">
                <a16:creationId xmlns:a16="http://schemas.microsoft.com/office/drawing/2014/main" id="{E87BF5F0-545B-4E3E-97C9-F0D60D22ACEA}"/>
              </a:ext>
            </a:extLst>
          </p:cNvPr>
          <p:cNvSpPr txBox="1">
            <a:spLocks/>
          </p:cNvSpPr>
          <p:nvPr/>
        </p:nvSpPr>
        <p:spPr>
          <a:xfrm>
            <a:off x="6410960" y="324805"/>
            <a:ext cx="4522129" cy="904555"/>
          </a:xfrm>
          <a:prstGeom prst="rect">
            <a:avLst/>
          </a:prstGeom>
        </p:spPr>
        <p:txBody>
          <a:bodyPr>
            <a:normAutofit lnSpcReduction="10000"/>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sz="2000" dirty="0" smtClean="0">
                <a:latin typeface="Century Gothic" panose="020B0502020202020204" pitchFamily="34" charset="0"/>
              </a:rPr>
              <a:t>Gerry McChesney </a:t>
            </a:r>
          </a:p>
          <a:p>
            <a:pPr marL="0" indent="0">
              <a:lnSpc>
                <a:spcPct val="110000"/>
              </a:lnSpc>
              <a:buNone/>
            </a:pPr>
            <a:r>
              <a:rPr lang="en-US" sz="2000" dirty="0" smtClean="0">
                <a:latin typeface="Century Gothic" panose="020B0502020202020204" pitchFamily="34" charset="0"/>
              </a:rPr>
              <a:t>Manager, </a:t>
            </a:r>
            <a:r>
              <a:rPr lang="en-US" sz="2000" dirty="0" err="1" smtClean="0">
                <a:latin typeface="Century Gothic" panose="020B0502020202020204" pitchFamily="34" charset="0"/>
              </a:rPr>
              <a:t>Farallon</a:t>
            </a:r>
            <a:r>
              <a:rPr lang="en-US" sz="2000" dirty="0" smtClean="0">
                <a:latin typeface="Century Gothic" panose="020B0502020202020204" pitchFamily="34" charset="0"/>
              </a:rPr>
              <a:t> Islands NWR</a:t>
            </a:r>
            <a:endParaRPr lang="en-US" sz="2000" dirty="0">
              <a:latin typeface="Century Gothic" panose="020B0502020202020204" pitchFamily="34" charset="0"/>
            </a:endParaRPr>
          </a:p>
        </p:txBody>
      </p:sp>
    </p:spTree>
    <p:extLst>
      <p:ext uri="{BB962C8B-B14F-4D97-AF65-F5344CB8AC3E}">
        <p14:creationId xmlns:p14="http://schemas.microsoft.com/office/powerpoint/2010/main" val="29338117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283253" y="865623"/>
            <a:ext cx="3621135" cy="5151063"/>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203075385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00607" y="2617443"/>
            <a:ext cx="10186416" cy="1815882"/>
          </a:xfrm>
          <a:prstGeom prst="rect">
            <a:avLst/>
          </a:prstGeom>
        </p:spPr>
        <p:txBody>
          <a:bodyPr wrap="square">
            <a:spAutoFit/>
          </a:bodyPr>
          <a:lstStyle/>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Currently available only for rat control</a:t>
            </a:r>
          </a:p>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Not currently feasible for eradication</a:t>
            </a:r>
          </a:p>
          <a:p>
            <a:pPr marL="1371600" lvl="2" indent="-457200">
              <a:spcBef>
                <a:spcPts val="1200"/>
              </a:spcBef>
              <a:buSzPct val="100000"/>
              <a:buFont typeface="Arial" panose="020B0604020202020204" pitchFamily="34" charset="0"/>
              <a:buChar char="•"/>
            </a:pPr>
            <a:r>
              <a:rPr lang="en-US" sz="2400" b="1" dirty="0" smtClean="0">
                <a:solidFill>
                  <a:srgbClr val="F1730C"/>
                </a:solidFill>
              </a:rPr>
              <a:t>Future availability for eradication uncertain</a:t>
            </a:r>
            <a:endParaRPr lang="en-US" sz="2400" b="1" dirty="0">
              <a:solidFill>
                <a:srgbClr val="F1730C"/>
              </a:solidFill>
            </a:endParaRPr>
          </a:p>
        </p:txBody>
      </p:sp>
      <p:sp>
        <p:nvSpPr>
          <p:cNvPr id="4" name="Rectangle 3"/>
          <p:cNvSpPr/>
          <p:nvPr/>
        </p:nvSpPr>
        <p:spPr>
          <a:xfrm>
            <a:off x="406680" y="465235"/>
            <a:ext cx="9807168" cy="1015663"/>
          </a:xfrm>
          <a:prstGeom prst="rect">
            <a:avLst/>
          </a:prstGeom>
        </p:spPr>
        <p:txBody>
          <a:bodyPr wrap="square">
            <a:spAutoFit/>
          </a:bodyPr>
          <a:lstStyle/>
          <a:p>
            <a:r>
              <a:rPr lang="en-US" sz="3600" b="1" dirty="0" smtClean="0">
                <a:solidFill>
                  <a:srgbClr val="007698"/>
                </a:solidFill>
              </a:rPr>
              <a:t>Contraceptives:</a:t>
            </a:r>
            <a:endParaRPr lang="en-US" sz="3600" dirty="0">
              <a:solidFill>
                <a:srgbClr val="007698"/>
              </a:solidFill>
            </a:endParaRPr>
          </a:p>
          <a:p>
            <a:r>
              <a:rPr lang="en-US" sz="2400" b="1" dirty="0" smtClean="0">
                <a:solidFill>
                  <a:srgbClr val="007698"/>
                </a:solidFill>
              </a:rPr>
              <a:t>Dismissed from further analysis </a:t>
            </a:r>
          </a:p>
        </p:txBody>
      </p:sp>
    </p:spTree>
    <p:extLst>
      <p:ext uri="{BB962C8B-B14F-4D97-AF65-F5344CB8AC3E}">
        <p14:creationId xmlns:p14="http://schemas.microsoft.com/office/powerpoint/2010/main" val="21598825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smtClean="0"/>
              <a:t>Preferred Alternative in Final Environmental </a:t>
            </a:r>
          </a:p>
          <a:p>
            <a:r>
              <a:rPr lang="en-US" dirty="0" smtClean="0"/>
              <a:t>Impact Statement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005922"/>
            <a:ext cx="7237149" cy="4336059"/>
          </a:xfrm>
          <a:prstGeom prst="rect">
            <a:avLst/>
          </a:prstGeom>
          <a:noFill/>
        </p:spPr>
        <p:txBody>
          <a:bodyPr wrap="square" rtlCol="0">
            <a:spAutoFit/>
          </a:bodyPr>
          <a:lstStyle/>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island</a:t>
            </a:r>
            <a:r>
              <a:rPr lang="en-US"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s</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or vessels for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conservation</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This product is to be used for the protection of State or Federally listed Threatened or Endangered Species or other species determined to require special protection.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RESTRICTED USE PESTICIDE: For retail sale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to employees of Federal agencies responsible for wildlife management, to be used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only</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by Certified Applicators or persons under their direct supervision and only for those uses covered by the Certified Applicator’s certification.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It is a violation of Federal law to use this product in a manner inconsistent with its labeling.</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dry grass field&#10;&#10;Description automatically generated">
            <a:extLst>
              <a:ext uri="{FF2B5EF4-FFF2-40B4-BE49-F238E27FC236}">
                <a16:creationId xmlns:a16="http://schemas.microsoft.com/office/drawing/2014/main" id="{582D728C-5D37-4674-9803-FFA8C4AC3E7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78479" y="0"/>
            <a:ext cx="4763589" cy="6858000"/>
          </a:xfrm>
          <a:prstGeom prst="rect">
            <a:avLst/>
          </a:prstGeom>
        </p:spPr>
      </p:pic>
      <p:pic>
        <p:nvPicPr>
          <p:cNvPr id="11" name="Picture 10" descr="A picture containing rain, water, man&#10;&#10;Description automatically generated">
            <a:extLst>
              <a:ext uri="{FF2B5EF4-FFF2-40B4-BE49-F238E27FC236}">
                <a16:creationId xmlns:a16="http://schemas.microsoft.com/office/drawing/2014/main" id="{87E3E46F-971C-4C58-8FC3-B2240ACE705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84" t="-134442"/>
          <a:stretch/>
        </p:blipFill>
        <p:spPr>
          <a:xfrm>
            <a:off x="7611290" y="0"/>
            <a:ext cx="4575359" cy="6858000"/>
          </a:xfrm>
          <a:prstGeom prst="rect">
            <a:avLst/>
          </a:prstGeom>
        </p:spPr>
      </p:pic>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a:t>Brodifacoum Soil and Water Impacts</a:t>
            </a:r>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3457303" cy="3077766"/>
          </a:xfrm>
          <a:prstGeom prst="rect">
            <a:avLst/>
          </a:prstGeom>
          <a:noFill/>
        </p:spPr>
        <p:txBody>
          <a:bodyPr wrap="square" rtlCol="0">
            <a:spAutoFit/>
          </a:bodyPr>
          <a:lstStyle/>
          <a:p>
            <a:r>
              <a:rPr lang="en-US" sz="2400" dirty="0">
                <a:solidFill>
                  <a:srgbClr val="F1730C"/>
                </a:solidFill>
              </a:rPr>
              <a:t>Risk to Soil </a:t>
            </a:r>
          </a:p>
          <a:p>
            <a:pPr marL="285750" indent="-285750">
              <a:spcBef>
                <a:spcPts val="1200"/>
              </a:spcBef>
              <a:buClr>
                <a:srgbClr val="F1730C"/>
              </a:buClr>
              <a:buFont typeface="Arial" panose="020B0604020202020204" pitchFamily="34" charset="0"/>
              <a:buChar char="•"/>
            </a:pPr>
            <a:r>
              <a:rPr lang="en-US" sz="2000" dirty="0" smtClean="0"/>
              <a:t>Disintegrates within </a:t>
            </a:r>
            <a:br>
              <a:rPr lang="en-US" sz="2000" dirty="0" smtClean="0"/>
            </a:br>
            <a:r>
              <a:rPr lang="en-US" sz="2000" dirty="0" smtClean="0"/>
              <a:t>6 months </a:t>
            </a:r>
          </a:p>
          <a:p>
            <a:pPr marL="285750" indent="-285750">
              <a:spcBef>
                <a:spcPts val="1200"/>
              </a:spcBef>
              <a:buClr>
                <a:srgbClr val="F1730C"/>
              </a:buClr>
              <a:buFont typeface="Arial" panose="020B0604020202020204" pitchFamily="34" charset="0"/>
              <a:buChar char="•"/>
            </a:pPr>
            <a:r>
              <a:rPr lang="en-US" sz="2000" dirty="0" smtClean="0"/>
              <a:t>Pellets break down within 5 weeks</a:t>
            </a:r>
          </a:p>
          <a:p>
            <a:pPr marL="285750" indent="-285750">
              <a:spcBef>
                <a:spcPts val="1200"/>
              </a:spcBef>
              <a:buClr>
                <a:srgbClr val="F1730C"/>
              </a:buClr>
              <a:buFont typeface="Arial" panose="020B0604020202020204" pitchFamily="34" charset="0"/>
              <a:buChar char="•"/>
            </a:pPr>
            <a:r>
              <a:rPr lang="en-US" sz="2000" dirty="0" smtClean="0"/>
              <a:t>Becomes biologically unavailable once the pellet breaks down.</a:t>
            </a:r>
            <a:endParaRPr lang="en-US" sz="2000" dirty="0"/>
          </a:p>
        </p:txBody>
      </p:sp>
      <p:sp>
        <p:nvSpPr>
          <p:cNvPr id="6" name="TextBox 5">
            <a:extLst>
              <a:ext uri="{FF2B5EF4-FFF2-40B4-BE49-F238E27FC236}">
                <a16:creationId xmlns:a16="http://schemas.microsoft.com/office/drawing/2014/main" id="{9262EEF8-EF70-4439-916D-401C5A331E2B}"/>
              </a:ext>
            </a:extLst>
          </p:cNvPr>
          <p:cNvSpPr txBox="1"/>
          <p:nvPr/>
        </p:nvSpPr>
        <p:spPr>
          <a:xfrm>
            <a:off x="8138158" y="818605"/>
            <a:ext cx="3457303" cy="3077766"/>
          </a:xfrm>
          <a:prstGeom prst="rect">
            <a:avLst/>
          </a:prstGeom>
          <a:noFill/>
        </p:spPr>
        <p:txBody>
          <a:bodyPr wrap="square" rtlCol="0">
            <a:spAutoFit/>
          </a:bodyPr>
          <a:lstStyle/>
          <a:p>
            <a:r>
              <a:rPr lang="en-US" sz="2400" dirty="0">
                <a:solidFill>
                  <a:srgbClr val="007698"/>
                </a:solidFill>
              </a:rPr>
              <a:t>Risk to Water</a:t>
            </a:r>
          </a:p>
          <a:p>
            <a:pPr marL="285750" indent="-285750">
              <a:spcBef>
                <a:spcPts val="1200"/>
              </a:spcBef>
              <a:buClr>
                <a:srgbClr val="007698"/>
              </a:buClr>
              <a:buFont typeface="Arial" panose="020B0604020202020204" pitchFamily="34" charset="0"/>
              <a:buChar char="•"/>
            </a:pPr>
            <a:r>
              <a:rPr lang="en-US" sz="2000" dirty="0"/>
              <a:t>Not soluble in water</a:t>
            </a:r>
          </a:p>
          <a:p>
            <a:pPr marL="285750" indent="-285750">
              <a:spcBef>
                <a:spcPts val="1200"/>
              </a:spcBef>
              <a:buClr>
                <a:srgbClr val="007698"/>
              </a:buClr>
              <a:buFont typeface="Arial" panose="020B0604020202020204" pitchFamily="34" charset="0"/>
              <a:buChar char="•"/>
            </a:pPr>
            <a:r>
              <a:rPr lang="en-US" sz="2000" dirty="0"/>
              <a:t>Pellets break apart within a few </a:t>
            </a:r>
            <a:r>
              <a:rPr lang="en-US" sz="2000" dirty="0" smtClean="0"/>
              <a:t>hours</a:t>
            </a:r>
            <a:endParaRPr lang="en-US" sz="2000" dirty="0"/>
          </a:p>
          <a:p>
            <a:pPr marL="285750" indent="-285750">
              <a:spcBef>
                <a:spcPts val="1200"/>
              </a:spcBef>
              <a:buClr>
                <a:srgbClr val="007698"/>
              </a:buClr>
              <a:buFont typeface="Arial" panose="020B0604020202020204" pitchFamily="34" charset="0"/>
              <a:buChar char="•"/>
            </a:pPr>
            <a:r>
              <a:rPr lang="en-US" sz="2000" dirty="0"/>
              <a:t>Toxicant </a:t>
            </a:r>
            <a:r>
              <a:rPr lang="en-US" sz="2000" dirty="0" smtClean="0"/>
              <a:t>settles to </a:t>
            </a:r>
            <a:r>
              <a:rPr lang="en-US" sz="2000" dirty="0"/>
              <a:t>the bottom </a:t>
            </a:r>
            <a:r>
              <a:rPr lang="en-US" sz="2000" dirty="0" smtClean="0"/>
              <a:t>making </a:t>
            </a:r>
            <a:r>
              <a:rPr lang="en-US" sz="2000" dirty="0"/>
              <a:t>it virtually inaccessible to nontarget species.</a:t>
            </a:r>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016094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err="1"/>
              <a:t>Brodifacoum</a:t>
            </a:r>
            <a:r>
              <a:rPr lang="en-US" dirty="0"/>
              <a:t> </a:t>
            </a:r>
            <a:r>
              <a:rPr lang="en-US" dirty="0" smtClean="0"/>
              <a:t>Risks to Fish &amp; Wildlife</a:t>
            </a:r>
            <a:endParaRPr lang="en-US" dirty="0"/>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7894374" cy="3231654"/>
          </a:xfrm>
          <a:prstGeom prst="rect">
            <a:avLst/>
          </a:prstGeom>
          <a:noFill/>
        </p:spPr>
        <p:txBody>
          <a:bodyPr wrap="square" rtlCol="0">
            <a:spAutoFit/>
          </a:bodyPr>
          <a:lstStyle/>
          <a:p>
            <a:endParaRPr lang="en-US" sz="2400" dirty="0">
              <a:solidFill>
                <a:srgbClr val="F1730C"/>
              </a:solidFill>
            </a:endParaRPr>
          </a:p>
          <a:p>
            <a:pPr marL="285750" indent="-285750">
              <a:spcBef>
                <a:spcPts val="1200"/>
              </a:spcBef>
              <a:buClr>
                <a:srgbClr val="F1730C"/>
              </a:buClr>
              <a:buFont typeface="Arial" panose="020B0604020202020204" pitchFamily="34" charset="0"/>
              <a:buChar char="•"/>
            </a:pPr>
            <a:r>
              <a:rPr lang="en-US" sz="2000" dirty="0" smtClean="0"/>
              <a:t>Highly toxic </a:t>
            </a:r>
            <a:r>
              <a:rPr lang="en-US" sz="2000" dirty="0"/>
              <a:t>to small </a:t>
            </a:r>
            <a:r>
              <a:rPr lang="en-US" sz="2000" dirty="0" smtClean="0"/>
              <a:t>mammals and birds</a:t>
            </a:r>
          </a:p>
          <a:p>
            <a:pPr marL="285750" indent="-285750">
              <a:spcBef>
                <a:spcPts val="1200"/>
              </a:spcBef>
              <a:buClr>
                <a:srgbClr val="F1730C"/>
              </a:buClr>
              <a:buFont typeface="Arial" panose="020B0604020202020204" pitchFamily="34" charset="0"/>
              <a:buChar char="•"/>
            </a:pPr>
            <a:r>
              <a:rPr lang="en-US" sz="2000" dirty="0" smtClean="0"/>
              <a:t>Toxic to some fish</a:t>
            </a:r>
          </a:p>
          <a:p>
            <a:pPr marL="285750" indent="-285750">
              <a:spcBef>
                <a:spcPts val="1200"/>
              </a:spcBef>
              <a:buClr>
                <a:srgbClr val="F1730C"/>
              </a:buClr>
              <a:buFont typeface="Arial" panose="020B0604020202020204" pitchFamily="34" charset="0"/>
              <a:buChar char="•"/>
            </a:pPr>
            <a:r>
              <a:rPr lang="en-US" sz="2000" dirty="0" smtClean="0"/>
              <a:t>Not toxic to most invertebrates</a:t>
            </a:r>
          </a:p>
          <a:p>
            <a:pPr marL="285750" indent="-285750">
              <a:spcBef>
                <a:spcPts val="1200"/>
              </a:spcBef>
              <a:buClr>
                <a:srgbClr val="F1730C"/>
              </a:buClr>
              <a:buFont typeface="Arial" panose="020B0604020202020204" pitchFamily="34" charset="0"/>
              <a:buChar char="•"/>
            </a:pPr>
            <a:r>
              <a:rPr lang="en-US" sz="2000" dirty="0" smtClean="0"/>
              <a:t>Does not bio-accumulate</a:t>
            </a:r>
          </a:p>
          <a:p>
            <a:pPr marL="285750" indent="-285750">
              <a:spcBef>
                <a:spcPts val="1200"/>
              </a:spcBef>
              <a:buClr>
                <a:srgbClr val="F1730C"/>
              </a:buClr>
              <a:buFont typeface="Arial" panose="020B0604020202020204" pitchFamily="34" charset="0"/>
              <a:buChar char="•"/>
            </a:pPr>
            <a:r>
              <a:rPr lang="en-US" sz="2000" dirty="0" smtClean="0"/>
              <a:t>Impacts are short-term</a:t>
            </a:r>
          </a:p>
          <a:p>
            <a:pPr marL="285750" indent="-285750">
              <a:spcBef>
                <a:spcPts val="1200"/>
              </a:spcBef>
              <a:buClr>
                <a:srgbClr val="F1730C"/>
              </a:buClr>
              <a:buFont typeface="Arial" panose="020B0604020202020204" pitchFamily="34" charset="0"/>
              <a:buChar char="•"/>
            </a:pPr>
            <a:endParaRPr lang="en-US" sz="2000" dirty="0"/>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8" descr="wegu copy"/>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42882" y="5070764"/>
            <a:ext cx="1717920" cy="1760714"/>
          </a:xfrm>
          <a:prstGeom prst="rect">
            <a:avLst/>
          </a:prstGeom>
          <a:ln>
            <a:noFill/>
          </a:ln>
          <a:effectLst>
            <a:outerShdw blurRad="292100" dist="139700" dir="2700000" algn="tl" rotWithShape="0">
              <a:srgbClr val="333333">
                <a:alpha val="65000"/>
              </a:srgbClr>
            </a:outerShdw>
          </a:effectLst>
        </p:spPr>
      </p:pic>
      <p:pic>
        <p:nvPicPr>
          <p:cNvPr id="13" name="Picture 12"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360362" y="5076530"/>
            <a:ext cx="1693098" cy="1754948"/>
          </a:xfrm>
          <a:prstGeom prst="rect">
            <a:avLst/>
          </a:prstGeom>
          <a:ln w="25400" cmpd="sng">
            <a:solidFill>
              <a:schemeClr val="bg2"/>
            </a:solidFill>
          </a:ln>
          <a:effectLst/>
        </p:spPr>
      </p:pic>
      <p:pic>
        <p:nvPicPr>
          <p:cNvPr id="14" name="Picture 13">
            <a:extLst>
              <a:ext uri="{FF2B5EF4-FFF2-40B4-BE49-F238E27FC236}">
                <a16:creationId xmlns:a16="http://schemas.microsoft.com/office/drawing/2014/main" id="{9F75B038-A972-44B5-9C6F-FB40D2A86AF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7219" b="15286"/>
          <a:stretch/>
        </p:blipFill>
        <p:spPr>
          <a:xfrm>
            <a:off x="3195208" y="5070765"/>
            <a:ext cx="2849328" cy="1760714"/>
          </a:xfrm>
          <a:prstGeom prst="rect">
            <a:avLst/>
          </a:prstGeom>
        </p:spPr>
      </p:pic>
      <p:pic>
        <p:nvPicPr>
          <p:cNvPr id="15" name="Picture 14">
            <a:extLst>
              <a:ext uri="{FF2B5EF4-FFF2-40B4-BE49-F238E27FC236}">
                <a16:creationId xmlns:a16="http://schemas.microsoft.com/office/drawing/2014/main" id="{83DC7BB0-005E-404D-A66A-5B5901FCED9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152"/>
          <a:stretch/>
        </p:blipFill>
        <p:spPr>
          <a:xfrm>
            <a:off x="8089354" y="5086691"/>
            <a:ext cx="2042455" cy="1758642"/>
          </a:xfrm>
          <a:prstGeom prst="rect">
            <a:avLst/>
          </a:prstGeom>
        </p:spPr>
      </p:pic>
    </p:spTree>
    <p:extLst>
      <p:ext uri="{BB962C8B-B14F-4D97-AF65-F5344CB8AC3E}">
        <p14:creationId xmlns:p14="http://schemas.microsoft.com/office/powerpoint/2010/main" val="33657223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5941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3695840966"/>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b="1"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b="1"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24 lb/acre (16 </a:t>
                      </a:r>
                      <a:r>
                        <a:rPr lang="en-US" sz="1300" b="1" dirty="0" err="1"/>
                        <a:t>lb</a:t>
                      </a:r>
                      <a:r>
                        <a:rPr lang="en-US" sz="1300" b="1" dirty="0"/>
                        <a:t>/acre </a:t>
                      </a:r>
                      <a:r>
                        <a:rPr lang="en-US" sz="1300" b="1" dirty="0" smtClean="0"/>
                        <a:t>+ 8 </a:t>
                      </a:r>
                      <a:r>
                        <a:rPr lang="en-US" sz="1300" b="1" dirty="0" err="1"/>
                        <a:t>lb</a:t>
                      </a:r>
                      <a:r>
                        <a:rPr lang="en-US" sz="1300" b="1" dirty="0"/>
                        <a:t>/acre</a:t>
                      </a:r>
                      <a:r>
                        <a:rPr lang="en-US" sz="1300" b="1" dirty="0" smtClean="0"/>
                        <a:t>)</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b="1"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2,917 </a:t>
                      </a:r>
                      <a:r>
                        <a:rPr lang="en-US" sz="1300" b="1" dirty="0" err="1" smtClean="0"/>
                        <a:t>lb</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strike="sngStrike" dirty="0" smtClean="0"/>
                        <a:t>2.9</a:t>
                      </a:r>
                      <a:r>
                        <a:rPr lang="en-US" sz="1300" b="1" baseline="0" dirty="0" smtClean="0"/>
                        <a:t> </a:t>
                      </a:r>
                      <a:r>
                        <a:rPr lang="en-US" sz="1300" b="1" baseline="0" dirty="0" smtClean="0"/>
                        <a:t>1.6 </a:t>
                      </a:r>
                      <a:r>
                        <a:rPr lang="en-US" sz="1300" b="1" baseline="0" dirty="0" err="1" smtClean="0"/>
                        <a:t>oz</a:t>
                      </a:r>
                      <a:r>
                        <a:rPr lang="en-US" sz="1300" b="1" baseline="0" dirty="0" smtClean="0"/>
                        <a:t>  </a:t>
                      </a:r>
                      <a:r>
                        <a:rPr lang="en-US" sz="1300" b="1" baseline="0" dirty="0" smtClean="0"/>
                        <a:t>(33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035174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761498345"/>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dirty="0">
                          <a:solidFill>
                            <a:srgbClr val="007698"/>
                          </a:solidFill>
                        </a:rPr>
                        <a:t>Proposed Action</a:t>
                      </a:r>
                      <a:endParaRPr lang="en-US" sz="1800" b="0" dirty="0">
                        <a:solidFill>
                          <a:srgbClr val="007698"/>
                        </a:solidFill>
                      </a:endParaRP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dirty="0">
                          <a:solidFill>
                            <a:schemeClr val="bg1">
                              <a:lumMod val="65000"/>
                            </a:schemeClr>
                          </a:solidFill>
                        </a:rPr>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dirty="0">
                          <a:solidFill>
                            <a:schemeClr val="bg1">
                              <a:lumMod val="65000"/>
                            </a:schemeClr>
                          </a:solidFill>
                        </a:rPr>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dirty="0" smtClean="0">
                          <a:solidFill>
                            <a:schemeClr val="bg1">
                              <a:lumMod val="65000"/>
                            </a:schemeClr>
                          </a:solidFill>
                        </a:rPr>
                        <a:t>Timing</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smtClean="0">
                          <a:solidFill>
                            <a:schemeClr val="bg1">
                              <a:lumMod val="65000"/>
                            </a:schemeClr>
                          </a:solidFill>
                        </a:rPr>
                        <a:t>Fall months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dirty="0">
                          <a:solidFill>
                            <a:schemeClr val="bg1">
                              <a:lumMod val="65000"/>
                            </a:schemeClr>
                          </a:solidFill>
                        </a:rPr>
                        <a:t>Number of </a:t>
                      </a:r>
                      <a:r>
                        <a:rPr lang="en-US" sz="1300" dirty="0" smtClean="0">
                          <a:solidFill>
                            <a:schemeClr val="bg1">
                              <a:lumMod val="65000"/>
                            </a:schemeClr>
                          </a:solidFill>
                        </a:rPr>
                        <a:t>applications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dirty="0">
                          <a:solidFill>
                            <a:schemeClr val="bg1">
                              <a:lumMod val="65000"/>
                            </a:schemeClr>
                          </a:solidFill>
                        </a:rPr>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dirty="0">
                          <a:solidFill>
                            <a:schemeClr val="bg1">
                              <a:lumMod val="65000"/>
                            </a:schemeClr>
                          </a:solidFill>
                        </a:rPr>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24 lb/acre (16 </a:t>
                      </a:r>
                      <a:r>
                        <a:rPr lang="en-US" sz="1300" dirty="0" err="1">
                          <a:solidFill>
                            <a:schemeClr val="bg1">
                              <a:lumMod val="65000"/>
                            </a:schemeClr>
                          </a:solidFill>
                        </a:rPr>
                        <a:t>lb</a:t>
                      </a:r>
                      <a:r>
                        <a:rPr lang="en-US" sz="1300" dirty="0">
                          <a:solidFill>
                            <a:schemeClr val="bg1">
                              <a:lumMod val="65000"/>
                            </a:schemeClr>
                          </a:solidFill>
                        </a:rPr>
                        <a:t>/acre </a:t>
                      </a:r>
                      <a:r>
                        <a:rPr lang="en-US" sz="1300" dirty="0" smtClean="0">
                          <a:solidFill>
                            <a:schemeClr val="bg1">
                              <a:lumMod val="65000"/>
                            </a:schemeClr>
                          </a:solidFill>
                        </a:rPr>
                        <a:t>+ 8 </a:t>
                      </a:r>
                      <a:r>
                        <a:rPr lang="en-US" sz="1300" dirty="0" err="1">
                          <a:solidFill>
                            <a:schemeClr val="bg1">
                              <a:lumMod val="65000"/>
                            </a:schemeClr>
                          </a:solidFill>
                        </a:rPr>
                        <a:t>lb</a:t>
                      </a:r>
                      <a:r>
                        <a:rPr lang="en-US" sz="1300" dirty="0">
                          <a:solidFill>
                            <a:schemeClr val="bg1">
                              <a:lumMod val="65000"/>
                            </a:schemeClr>
                          </a:solidFill>
                        </a:rPr>
                        <a:t>/acre</a:t>
                      </a:r>
                      <a:r>
                        <a:rPr lang="en-US" sz="1300" dirty="0" smtClean="0">
                          <a:solidFill>
                            <a:schemeClr val="bg1">
                              <a:lumMod val="65000"/>
                            </a:schemeClr>
                          </a:solidFill>
                        </a:rPr>
                        <a:t>)</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dirty="0">
                          <a:solidFill>
                            <a:schemeClr val="bg1">
                              <a:lumMod val="65000"/>
                            </a:schemeClr>
                          </a:solidFill>
                        </a:rPr>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2,917 </a:t>
                      </a:r>
                      <a:r>
                        <a:rPr lang="en-US" sz="1300" dirty="0" err="1" smtClean="0">
                          <a:solidFill>
                            <a:schemeClr val="bg1">
                              <a:lumMod val="65000"/>
                            </a:schemeClr>
                          </a:solidFill>
                        </a:rPr>
                        <a:t>lb</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a:t>
                      </a:r>
                      <a:r>
                        <a:rPr lang="en-US" sz="1300" b="1" baseline="0" dirty="0" smtClean="0"/>
                        <a:t>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strike="sngStrike" dirty="0" smtClean="0"/>
                        <a:t>2.9</a:t>
                      </a:r>
                      <a:r>
                        <a:rPr lang="en-US" sz="1300" b="1" baseline="0" dirty="0" smtClean="0"/>
                        <a:t> </a:t>
                      </a:r>
                      <a:r>
                        <a:rPr lang="en-US" sz="1300" b="1" baseline="0" dirty="0" smtClean="0"/>
                        <a:t>1.6 </a:t>
                      </a:r>
                      <a:r>
                        <a:rPr lang="en-US" sz="1300" b="1" baseline="0" dirty="0" err="1" smtClean="0"/>
                        <a:t>oz</a:t>
                      </a:r>
                      <a:r>
                        <a:rPr lang="en-US" sz="1300" b="1" baseline="0" dirty="0" smtClean="0"/>
                        <a:t>  </a:t>
                      </a:r>
                      <a:r>
                        <a:rPr lang="en-US" sz="1300" b="1" baseline="0" dirty="0" smtClean="0"/>
                        <a:t>(33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787868436"/>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1429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the ocean&#10;&#10;Description automatically generated">
            <a:extLst>
              <a:ext uri="{FF2B5EF4-FFF2-40B4-BE49-F238E27FC236}">
                <a16:creationId xmlns:a16="http://schemas.microsoft.com/office/drawing/2014/main" id="{561F9A7D-E0A2-457D-AB20-CF2C0EF3F879}"/>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
        <p:nvSpPr>
          <p:cNvPr id="2" name="Content Placeholder 1">
            <a:extLst>
              <a:ext uri="{FF2B5EF4-FFF2-40B4-BE49-F238E27FC236}">
                <a16:creationId xmlns:a16="http://schemas.microsoft.com/office/drawing/2014/main" id="{15C4C195-DE57-4F65-8EC1-326F3531DC62}"/>
              </a:ext>
            </a:extLst>
          </p:cNvPr>
          <p:cNvSpPr>
            <a:spLocks noGrp="1"/>
          </p:cNvSpPr>
          <p:nvPr>
            <p:ph idx="1"/>
          </p:nvPr>
        </p:nvSpPr>
        <p:spPr>
          <a:xfrm>
            <a:off x="303945" y="2856411"/>
            <a:ext cx="2457005" cy="3025436"/>
          </a:xfrm>
        </p:spPr>
        <p:txBody>
          <a:bodyPr>
            <a:normAutofit/>
          </a:bodyPr>
          <a:lstStyle/>
          <a:p>
            <a:pPr marL="342900" indent="-342900">
              <a:buClr>
                <a:schemeClr val="accent1"/>
              </a:buClr>
              <a:buFont typeface="Arial" panose="020B0604020202020204" pitchFamily="34" charset="0"/>
              <a:buChar char="•"/>
            </a:pPr>
            <a:r>
              <a:rPr lang="en-US" sz="1800" dirty="0"/>
              <a:t>120 </a:t>
            </a:r>
            <a:r>
              <a:rPr lang="en-US" sz="1800" dirty="0" smtClean="0"/>
              <a:t>acres</a:t>
            </a:r>
            <a:endParaRPr lang="en-US" sz="1800" dirty="0"/>
          </a:p>
          <a:p>
            <a:pPr marL="342900" indent="-342900">
              <a:buClr>
                <a:schemeClr val="accent1"/>
              </a:buClr>
              <a:buFont typeface="Arial" panose="020B0604020202020204" pitchFamily="34" charset="0"/>
              <a:buChar char="•"/>
            </a:pPr>
            <a:r>
              <a:rPr lang="en-US" sz="1800" dirty="0" smtClean="0"/>
              <a:t>360 feet </a:t>
            </a:r>
            <a:endParaRPr lang="en-US" sz="1800" dirty="0"/>
          </a:p>
          <a:p>
            <a:pPr marL="342900" indent="-342900">
              <a:buClr>
                <a:schemeClr val="accent1"/>
              </a:buClr>
              <a:buFont typeface="Arial" panose="020B0604020202020204" pitchFamily="34" charset="0"/>
              <a:buChar char="•"/>
            </a:pPr>
            <a:r>
              <a:rPr lang="en-US" sz="1800" dirty="0"/>
              <a:t>Rugged and remote</a:t>
            </a:r>
          </a:p>
          <a:p>
            <a:pPr marL="342900" indent="-342900">
              <a:buClr>
                <a:schemeClr val="accent1"/>
              </a:buClr>
              <a:buFont typeface="Arial" panose="020B0604020202020204" pitchFamily="34" charset="0"/>
              <a:buChar char="•"/>
            </a:pPr>
            <a:r>
              <a:rPr lang="en-US" sz="1800" dirty="0"/>
              <a:t>Some islands designated wilderness</a:t>
            </a:r>
          </a:p>
          <a:p>
            <a:endParaRPr lang="en-US" sz="2000" dirty="0"/>
          </a:p>
        </p:txBody>
      </p:sp>
      <p:sp>
        <p:nvSpPr>
          <p:cNvPr id="3" name="Text Placeholder 2">
            <a:extLst>
              <a:ext uri="{FF2B5EF4-FFF2-40B4-BE49-F238E27FC236}">
                <a16:creationId xmlns:a16="http://schemas.microsoft.com/office/drawing/2014/main" id="{E87BF5F0-545B-4E3E-97C9-F0D60D22ACEA}"/>
              </a:ext>
            </a:extLst>
          </p:cNvPr>
          <p:cNvSpPr>
            <a:spLocks noGrp="1"/>
          </p:cNvSpPr>
          <p:nvPr>
            <p:ph type="body" sz="quarter" idx="13"/>
          </p:nvPr>
        </p:nvSpPr>
        <p:spPr>
          <a:xfrm>
            <a:off x="303945" y="558485"/>
            <a:ext cx="2569884" cy="2010544"/>
          </a:xfrm>
        </p:spPr>
        <p:txBody>
          <a:bodyPr>
            <a:normAutofit/>
          </a:bodyPr>
          <a:lstStyle/>
          <a:p>
            <a:pPr>
              <a:lnSpc>
                <a:spcPct val="110000"/>
              </a:lnSpc>
            </a:pPr>
            <a:r>
              <a:rPr lang="en-US" dirty="0" smtClean="0"/>
              <a:t>South </a:t>
            </a:r>
            <a:r>
              <a:rPr lang="en-US" dirty="0" err="1" smtClean="0"/>
              <a:t>Farallon</a:t>
            </a:r>
            <a:r>
              <a:rPr lang="en-US" dirty="0" smtClean="0"/>
              <a:t> Islands</a:t>
            </a:r>
            <a:endParaRPr lang="en-US" sz="1600" dirty="0"/>
          </a:p>
        </p:txBody>
      </p:sp>
      <p:sp>
        <p:nvSpPr>
          <p:cNvPr id="8" name="Rectangle 7">
            <a:extLst>
              <a:ext uri="{FF2B5EF4-FFF2-40B4-BE49-F238E27FC236}">
                <a16:creationId xmlns:a16="http://schemas.microsoft.com/office/drawing/2014/main" id="{B0F4EB9D-E78E-47D6-AA58-ECBD1B54ED51}"/>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814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908489"/>
          </a:xfrm>
          <a:prstGeom prst="rect">
            <a:avLst/>
          </a:prstGeom>
        </p:spPr>
        <p:txBody>
          <a:bodyPr wrap="square">
            <a:spAutoFit/>
          </a:bodyPr>
          <a:lstStyle/>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Plots of the actual path flown will be inspected in real time to ensure complete coverage.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Variable 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a:t>
            </a:r>
            <a:r>
              <a:rPr lang="en-US" dirty="0" smtClean="0"/>
              <a:t>terrestrial and marine environment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extLst>
              <a:ext uri="{28A0092B-C50C-407E-A947-70E740481C1C}">
                <a14:useLocalDpi xmlns:a14="http://schemas.microsoft.com/office/drawing/2010/main"/>
              </a:ext>
            </a:extLst>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a:t>
            </a:r>
            <a:r>
              <a:rPr lang="en-US" dirty="0" smtClean="0"/>
              <a:t>removal</a:t>
            </a:r>
            <a:endParaRPr lang="en-US" dirty="0"/>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dirty="0"/>
              <a:t>Protective Measures</a:t>
            </a:r>
          </a:p>
        </p:txBody>
      </p:sp>
    </p:spTree>
    <p:extLst>
      <p:ext uri="{BB962C8B-B14F-4D97-AF65-F5344CB8AC3E}">
        <p14:creationId xmlns:p14="http://schemas.microsoft.com/office/powerpoint/2010/main" val="40352810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BE16BF-BD47-40CE-9E46-F2692E4AB914}"/>
              </a:ext>
            </a:extLst>
          </p:cNvPr>
          <p:cNvSpPr/>
          <p:nvPr/>
        </p:nvSpPr>
        <p:spPr>
          <a:xfrm>
            <a:off x="3093488" y="0"/>
            <a:ext cx="90985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23FD5A9-BB3A-433D-8A85-24656108C37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29470" y="0"/>
            <a:ext cx="9062530" cy="4372178"/>
          </a:xfrm>
          <a:prstGeom prst="rect">
            <a:avLst/>
          </a:prstGeom>
        </p:spPr>
      </p:pic>
      <p:pic>
        <p:nvPicPr>
          <p:cNvPr id="7" name="Picture Placeholder 6">
            <a:extLst>
              <a:ext uri="{FF2B5EF4-FFF2-40B4-BE49-F238E27FC236}">
                <a16:creationId xmlns:a16="http://schemas.microsoft.com/office/drawing/2014/main" id="{2F60A8A0-BDA0-44FA-87EA-C247C89000A3}"/>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p:blipFill>
        <p:spPr>
          <a:xfrm>
            <a:off x="3427835" y="1423387"/>
            <a:ext cx="8268229" cy="4725293"/>
          </a:xfrm>
        </p:spPr>
      </p:pic>
      <p:sp>
        <p:nvSpPr>
          <p:cNvPr id="4" name="Text Placeholder 3">
            <a:extLst>
              <a:ext uri="{FF2B5EF4-FFF2-40B4-BE49-F238E27FC236}">
                <a16:creationId xmlns:a16="http://schemas.microsoft.com/office/drawing/2014/main" id="{55E9ED9D-C624-4959-B7AF-5294DE34BCE1}"/>
              </a:ext>
            </a:extLst>
          </p:cNvPr>
          <p:cNvSpPr>
            <a:spLocks noGrp="1"/>
          </p:cNvSpPr>
          <p:nvPr>
            <p:ph type="body" sz="quarter" idx="13"/>
          </p:nvPr>
        </p:nvSpPr>
        <p:spPr/>
        <p:txBody>
          <a:bodyPr/>
          <a:lstStyle/>
          <a:p>
            <a:r>
              <a:rPr lang="en-US" dirty="0"/>
              <a:t>Gull Hazing Success</a:t>
            </a:r>
          </a:p>
        </p:txBody>
      </p:sp>
      <p:sp>
        <p:nvSpPr>
          <p:cNvPr id="10" name="Rectangle 9">
            <a:extLst>
              <a:ext uri="{FF2B5EF4-FFF2-40B4-BE49-F238E27FC236}">
                <a16:creationId xmlns:a16="http://schemas.microsoft.com/office/drawing/2014/main" id="{48E021FE-45C1-4240-82D0-B2A5E2E384B2}"/>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4445083-C57E-4884-BFBF-604EEC91524E}"/>
              </a:ext>
            </a:extLst>
          </p:cNvPr>
          <p:cNvSpPr txBox="1"/>
          <p:nvPr/>
        </p:nvSpPr>
        <p:spPr>
          <a:xfrm>
            <a:off x="391226" y="2186089"/>
            <a:ext cx="2369724" cy="3139321"/>
          </a:xfrm>
          <a:prstGeom prst="rect">
            <a:avLst/>
          </a:prstGeom>
          <a:noFill/>
        </p:spPr>
        <p:txBody>
          <a:bodyPr wrap="square" rtlCol="0">
            <a:spAutoFit/>
          </a:bodyPr>
          <a:lstStyle/>
          <a:p>
            <a:r>
              <a:rPr lang="en-US" sz="2000" dirty="0">
                <a:latin typeface="Century Expanded LT Std" panose="02040604060705020304" pitchFamily="18" charset="0"/>
              </a:rPr>
              <a:t>During hazing trials, gull numbers declined from as high as </a:t>
            </a:r>
            <a:r>
              <a:rPr lang="en-US" sz="2000" dirty="0">
                <a:solidFill>
                  <a:schemeClr val="bg1"/>
                </a:solidFill>
                <a:latin typeface="Century Expanded LT Std" panose="02040604060705020304" pitchFamily="18" charset="0"/>
              </a:rPr>
              <a:t>2,500</a:t>
            </a:r>
            <a:r>
              <a:rPr lang="en-US" sz="2000" dirty="0">
                <a:solidFill>
                  <a:srgbClr val="007698"/>
                </a:solidFill>
                <a:latin typeface="Century Expanded LT Std" panose="02040604060705020304" pitchFamily="18" charset="0"/>
              </a:rPr>
              <a:t> </a:t>
            </a:r>
            <a:r>
              <a:rPr lang="en-US" sz="2000" dirty="0">
                <a:latin typeface="Century Expanded LT Std" panose="02040604060705020304" pitchFamily="18" charset="0"/>
              </a:rPr>
              <a:t>gulls to </a:t>
            </a:r>
            <a:r>
              <a:rPr lang="en-US" sz="2000" dirty="0">
                <a:solidFill>
                  <a:schemeClr val="bg1"/>
                </a:solidFill>
                <a:latin typeface="Century Expanded LT Std" panose="02040604060705020304" pitchFamily="18" charset="0"/>
              </a:rPr>
              <a:t>~0</a:t>
            </a:r>
            <a:r>
              <a:rPr lang="en-US" sz="2000" dirty="0">
                <a:latin typeface="Century Expanded LT Std" panose="02040604060705020304" pitchFamily="18" charset="0"/>
              </a:rPr>
              <a:t>, and nearly all those gulls were successfully </a:t>
            </a:r>
            <a:r>
              <a:rPr lang="en-US" sz="2000" dirty="0">
                <a:solidFill>
                  <a:schemeClr val="bg1"/>
                </a:solidFill>
                <a:latin typeface="Century Expanded LT Std" panose="02040604060705020304" pitchFamily="18" charset="0"/>
              </a:rPr>
              <a:t>hazed</a:t>
            </a:r>
            <a:r>
              <a:rPr lang="en-US" sz="2000" dirty="0">
                <a:latin typeface="Century Expanded LT Std" panose="02040604060705020304" pitchFamily="18" charset="0"/>
              </a:rPr>
              <a:t> from the </a:t>
            </a:r>
            <a:r>
              <a:rPr lang="en-US" sz="2000" dirty="0" smtClean="0">
                <a:latin typeface="Century Expanded LT Std" panose="02040604060705020304" pitchFamily="18" charset="0"/>
              </a:rPr>
              <a:t>islands.</a:t>
            </a:r>
            <a:endParaRPr lang="en-US" sz="2000" dirty="0">
              <a:latin typeface="Century Expanded LT Std" panose="02040604060705020304" pitchFamily="18" charset="0"/>
            </a:endParaRPr>
          </a:p>
          <a:p>
            <a:endParaRPr lang="en-US" dirty="0"/>
          </a:p>
        </p:txBody>
      </p:sp>
      <p:sp>
        <p:nvSpPr>
          <p:cNvPr id="13" name="TextBox 12">
            <a:extLst>
              <a:ext uri="{FF2B5EF4-FFF2-40B4-BE49-F238E27FC236}">
                <a16:creationId xmlns:a16="http://schemas.microsoft.com/office/drawing/2014/main" id="{AD60A291-EB7C-4E08-B1D0-8AD63CE39C41}"/>
              </a:ext>
            </a:extLst>
          </p:cNvPr>
          <p:cNvSpPr txBox="1"/>
          <p:nvPr/>
        </p:nvSpPr>
        <p:spPr>
          <a:xfrm>
            <a:off x="6096000" y="3051924"/>
            <a:ext cx="4422742" cy="400110"/>
          </a:xfrm>
          <a:prstGeom prst="rect">
            <a:avLst/>
          </a:prstGeom>
          <a:noFill/>
        </p:spPr>
        <p:txBody>
          <a:bodyPr wrap="square" rtlCol="0">
            <a:spAutoFit/>
          </a:bodyPr>
          <a:lstStyle/>
          <a:p>
            <a:r>
              <a:rPr lang="en-US" sz="2000" dirty="0">
                <a:solidFill>
                  <a:srgbClr val="F1730C"/>
                </a:solidFill>
                <a:latin typeface="+mj-lt"/>
              </a:rPr>
              <a:t>Gull Population During Hazing Trial </a:t>
            </a:r>
          </a:p>
        </p:txBody>
      </p:sp>
    </p:spTree>
    <p:extLst>
      <p:ext uri="{BB962C8B-B14F-4D97-AF65-F5344CB8AC3E}">
        <p14:creationId xmlns:p14="http://schemas.microsoft.com/office/powerpoint/2010/main" val="3699949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include the following:</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34</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152"/>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smtClean="0"/>
              <a:t>GFNMS Beach </a:t>
            </a:r>
            <a:r>
              <a:rPr lang="en-US" sz="2400" dirty="0"/>
              <a:t>W</a:t>
            </a:r>
            <a:r>
              <a:rPr lang="en-US" sz="2400" dirty="0" smtClean="0"/>
              <a:t>atch</a:t>
            </a:r>
            <a:endParaRPr lang="en-US" dirty="0"/>
          </a:p>
        </p:txBody>
      </p:sp>
    </p:spTree>
    <p:extLst>
      <p:ext uri="{BB962C8B-B14F-4D97-AF65-F5344CB8AC3E}">
        <p14:creationId xmlns:p14="http://schemas.microsoft.com/office/powerpoint/2010/main" val="22786566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49D648-165B-43CA-B053-D9CB3E30579C}"/>
              </a:ext>
            </a:extLst>
          </p:cNvPr>
          <p:cNvPicPr>
            <a:picLocks noChangeAspect="1"/>
          </p:cNvPicPr>
          <p:nvPr/>
        </p:nvPicPr>
        <p:blipFill rotWithShape="1">
          <a:blip r:embed="rId3" cstate="screen">
            <a:alphaModFix amt="70000"/>
            <a:extLst>
              <a:ext uri="{28A0092B-C50C-407E-A947-70E740481C1C}">
                <a14:useLocalDpi xmlns:a14="http://schemas.microsoft.com/office/drawing/2010/main"/>
              </a:ext>
            </a:extLst>
          </a:blip>
          <a:srcRect/>
          <a:stretch/>
        </p:blipFill>
        <p:spPr>
          <a:xfrm>
            <a:off x="3100251" y="1"/>
            <a:ext cx="9091749" cy="6858000"/>
          </a:xfrm>
          <a:prstGeom prst="rect">
            <a:avLst/>
          </a:prstGeom>
        </p:spPr>
      </p:pic>
      <p:sp>
        <p:nvSpPr>
          <p:cNvPr id="15"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303945" y="558484"/>
            <a:ext cx="2744741" cy="5459139"/>
          </a:xfrm>
        </p:spPr>
        <p:txBody>
          <a:bodyPr>
            <a:normAutofit/>
          </a:bodyPr>
          <a:lstStyle/>
          <a:p>
            <a:r>
              <a:rPr lang="en-US" sz="3000" dirty="0" smtClean="0"/>
              <a:t>Preparing for the unexpected</a:t>
            </a:r>
            <a:endParaRPr lang="en-US" sz="3000" dirty="0"/>
          </a:p>
        </p:txBody>
      </p:sp>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619843" y="397048"/>
            <a:ext cx="8092440" cy="523220"/>
          </a:xfrm>
          <a:prstGeom prst="rect">
            <a:avLst/>
          </a:prstGeom>
          <a:noFill/>
        </p:spPr>
        <p:txBody>
          <a:bodyPr wrap="square" rtlCol="0">
            <a:spAutoFit/>
          </a:bodyPr>
          <a:lstStyle/>
          <a:p>
            <a:pPr algn="ctr"/>
            <a:r>
              <a:rPr lang="en-US" sz="2800" b="1" dirty="0" smtClean="0">
                <a:solidFill>
                  <a:srgbClr val="007698"/>
                </a:solidFill>
              </a:rPr>
              <a:t>Contingency Plans</a:t>
            </a:r>
            <a:endParaRPr lang="en-US" sz="2800" b="1" dirty="0">
              <a:solidFill>
                <a:srgbClr val="007698"/>
              </a:solidFill>
            </a:endParaRPr>
          </a:p>
        </p:txBody>
      </p:sp>
      <p:sp>
        <p:nvSpPr>
          <p:cNvPr id="8" name="TextBox 7"/>
          <p:cNvSpPr txBox="1"/>
          <p:nvPr/>
        </p:nvSpPr>
        <p:spPr>
          <a:xfrm>
            <a:off x="3767121" y="1729937"/>
            <a:ext cx="5497018"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Significant non-target impacts</a:t>
            </a:r>
          </a:p>
        </p:txBody>
      </p:sp>
      <p:sp>
        <p:nvSpPr>
          <p:cNvPr id="10" name="TextBox 9"/>
          <p:cNvSpPr txBox="1"/>
          <p:nvPr/>
        </p:nvSpPr>
        <p:spPr>
          <a:xfrm>
            <a:off x="3767121" y="860305"/>
            <a:ext cx="1939955"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Bait spill</a:t>
            </a:r>
          </a:p>
        </p:txBody>
      </p:sp>
      <p:sp>
        <p:nvSpPr>
          <p:cNvPr id="12" name="TextBox 11"/>
          <p:cNvSpPr txBox="1"/>
          <p:nvPr/>
        </p:nvSpPr>
        <p:spPr>
          <a:xfrm>
            <a:off x="3767121" y="2599569"/>
            <a:ext cx="3589444"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Fisheries exposure</a:t>
            </a:r>
          </a:p>
        </p:txBody>
      </p:sp>
    </p:spTree>
    <p:extLst>
      <p:ext uri="{BB962C8B-B14F-4D97-AF65-F5344CB8AC3E}">
        <p14:creationId xmlns:p14="http://schemas.microsoft.com/office/powerpoint/2010/main" val="29670459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4537166"/>
          </a:xfrm>
        </p:spPr>
        <p:txBody>
          <a:bodyPr>
            <a:noAutofit/>
          </a:bodyPr>
          <a:lstStyle/>
          <a:p>
            <a:pPr marL="182880" indent="-182880">
              <a:spcBef>
                <a:spcPts val="1000"/>
              </a:spcBef>
              <a:buFont typeface="Arial" panose="020B0604020202020204" pitchFamily="34" charset="0"/>
              <a:buChar char="•"/>
            </a:pPr>
            <a:r>
              <a:rPr lang="en-US" sz="1400" b="1" kern="1100" dirty="0">
                <a:solidFill>
                  <a:srgbClr val="FFC000"/>
                </a:solidFill>
                <a:latin typeface="+mn-lt"/>
              </a:rPr>
              <a:t>&gt;600 </a:t>
            </a:r>
            <a:r>
              <a:rPr lang="en-US" sz="1400" b="1"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57 </a:t>
            </a:r>
            <a:r>
              <a:rPr lang="en-US" sz="1400" b="1"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Nearly </a:t>
            </a:r>
            <a:r>
              <a:rPr lang="en-US" sz="1400" b="1" kern="1100" dirty="0">
                <a:solidFill>
                  <a:srgbClr val="FFC000"/>
                </a:solidFill>
                <a:latin typeface="+mn-lt"/>
              </a:rPr>
              <a:t>100% </a:t>
            </a:r>
            <a:r>
              <a:rPr lang="en-US" sz="1400" b="1" kern="1100" dirty="0">
                <a:latin typeface="+mn-lt"/>
              </a:rPr>
              <a:t>successful </a:t>
            </a:r>
            <a:r>
              <a:rPr lang="en-US" sz="1400" b="1" kern="1100" dirty="0" smtClean="0">
                <a:latin typeface="+mn-lt"/>
              </a:rPr>
              <a:t>mouse eradications since </a:t>
            </a:r>
            <a:r>
              <a:rPr lang="en-US" sz="1400" b="1" kern="1100" dirty="0">
                <a:latin typeface="+mn-lt"/>
              </a:rPr>
              <a:t>2007 (at least 28 of 32 attempts)</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b="1" kern="1100" dirty="0">
                <a:latin typeface="+mn-lt"/>
              </a:rPr>
              <a:t>eradications in U.S. (all rats): </a:t>
            </a:r>
          </a:p>
          <a:p>
            <a:pPr marL="457200" lvl="1">
              <a:spcBef>
                <a:spcPts val="300"/>
              </a:spcBef>
              <a:buFont typeface="Century Gothic" panose="020B0502020202020204" pitchFamily="34" charset="0"/>
              <a:buChar char="–"/>
            </a:pPr>
            <a:r>
              <a:rPr lang="en-US" sz="1400" b="1" kern="1100" dirty="0">
                <a:latin typeface="+mn-lt"/>
              </a:rPr>
              <a:t>Anacapa Island </a:t>
            </a:r>
            <a:br>
              <a:rPr lang="en-US" sz="1400" b="1" kern="1100" dirty="0">
                <a:latin typeface="+mn-lt"/>
              </a:rPr>
            </a:br>
            <a:r>
              <a:rPr lang="en-US" sz="1400" b="1" kern="1100" dirty="0">
                <a:latin typeface="+mn-lt"/>
              </a:rPr>
              <a:t>(Channel Islands NP, CA)</a:t>
            </a:r>
          </a:p>
          <a:p>
            <a:pPr marL="457200" lvl="1">
              <a:spcBef>
                <a:spcPts val="300"/>
              </a:spcBef>
              <a:buFont typeface="Century Gothic" panose="020B0502020202020204" pitchFamily="34" charset="0"/>
              <a:buChar char="–"/>
            </a:pPr>
            <a:r>
              <a:rPr lang="en-US" sz="1400" b="1" kern="1100" dirty="0">
                <a:latin typeface="+mn-lt"/>
              </a:rPr>
              <a:t>Midway Atoll &amp; Palmyra Atoll NWRs (U.S. Pacific Islands)</a:t>
            </a:r>
          </a:p>
          <a:p>
            <a:pPr marL="457200" lvl="1">
              <a:spcBef>
                <a:spcPts val="300"/>
              </a:spcBef>
              <a:buFont typeface="Century Gothic" panose="020B0502020202020204" pitchFamily="34" charset="0"/>
              <a:buChar char="–"/>
            </a:pPr>
            <a:r>
              <a:rPr lang="en-US" sz="1400" b="1" kern="1100" dirty="0">
                <a:latin typeface="+mn-lt"/>
              </a:rPr>
              <a:t>Hawadax/Rat Island </a:t>
            </a:r>
            <a:br>
              <a:rPr lang="en-US" sz="1400" b="1" kern="1100" dirty="0">
                <a:latin typeface="+mn-lt"/>
              </a:rPr>
            </a:br>
            <a:r>
              <a:rPr lang="en-US" sz="1400" b="1" kern="1100" dirty="0">
                <a:latin typeface="+mn-lt"/>
              </a:rPr>
              <a:t>(Alaska Maritime NWR, AK)</a:t>
            </a:r>
          </a:p>
          <a:p>
            <a:pPr marL="457200" lvl="1">
              <a:spcBef>
                <a:spcPts val="300"/>
              </a:spcBef>
              <a:buFont typeface="Century Gothic" panose="020B0502020202020204" pitchFamily="34" charset="0"/>
              <a:buChar char="–"/>
            </a:pPr>
            <a:r>
              <a:rPr lang="en-US" sz="1400" b="1" kern="1100" dirty="0">
                <a:latin typeface="+mn-lt"/>
              </a:rPr>
              <a:t>Desecheo NWR (Puerto Rico)</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b="1" dirty="0"/>
              <a:t>Worldwide </a:t>
            </a:r>
            <a:r>
              <a:rPr lang="en-US" sz="2800" b="1" dirty="0" smtClean="0"/>
              <a:t>Rodent </a:t>
            </a:r>
            <a:r>
              <a:rPr lang="en-US" sz="2800" b="1" dirty="0"/>
              <a:t>Eradication</a:t>
            </a:r>
          </a:p>
        </p:txBody>
      </p:sp>
      <p:sp>
        <p:nvSpPr>
          <p:cNvPr id="2" name="TextBox 1"/>
          <p:cNvSpPr txBox="1"/>
          <p:nvPr/>
        </p:nvSpPr>
        <p:spPr>
          <a:xfrm>
            <a:off x="4096512" y="445073"/>
            <a:ext cx="2359941" cy="369332"/>
          </a:xfrm>
          <a:prstGeom prst="rect">
            <a:avLst/>
          </a:prstGeom>
          <a:noFill/>
        </p:spPr>
        <p:txBody>
          <a:bodyPr wrap="none" rtlCol="0">
            <a:spAutoFit/>
          </a:bodyPr>
          <a:lstStyle/>
          <a:p>
            <a:r>
              <a:rPr lang="en-US" dirty="0" smtClean="0">
                <a:solidFill>
                  <a:srgbClr val="FF0000"/>
                </a:solidFill>
              </a:rPr>
              <a:t>Mouse Eradications</a:t>
            </a:r>
            <a:endParaRPr lang="en-US" dirty="0">
              <a:solidFill>
                <a:srgbClr val="FF0000"/>
              </a:solidFill>
            </a:endParaRPr>
          </a:p>
        </p:txBody>
      </p:sp>
    </p:spTree>
    <p:extLst>
      <p:ext uri="{BB962C8B-B14F-4D97-AF65-F5344CB8AC3E}">
        <p14:creationId xmlns:p14="http://schemas.microsoft.com/office/powerpoint/2010/main" val="6362120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1517652"/>
            <a:ext cx="3154150" cy="4493623"/>
          </a:xfrm>
        </p:spPr>
        <p:txBody>
          <a:bodyPr>
            <a:normAutofit fontScale="32500" lnSpcReduction="20000"/>
          </a:bodyPr>
          <a:lstStyle/>
          <a:p>
            <a:pPr>
              <a:spcBef>
                <a:spcPts val="600"/>
              </a:spcBef>
            </a:pPr>
            <a:r>
              <a:rPr lang="en-US" sz="7200" b="1" dirty="0" smtClean="0"/>
              <a:t>Benefits Achieved: </a:t>
            </a:r>
          </a:p>
          <a:p>
            <a:pPr marL="365760" indent="-182880">
              <a:lnSpc>
                <a:spcPct val="110000"/>
              </a:lnSpc>
              <a:spcBef>
                <a:spcPts val="1000"/>
              </a:spcBef>
              <a:buFont typeface="Arial" panose="020B0604020202020204" pitchFamily="34" charset="0"/>
              <a:buChar char="•"/>
            </a:pPr>
            <a:r>
              <a:rPr lang="en-US" sz="4800" b="1" dirty="0" smtClean="0">
                <a:latin typeface="+mn-lt"/>
              </a:rPr>
              <a:t>Rats eradicated using </a:t>
            </a:r>
            <a:r>
              <a:rPr lang="en-US" sz="4800" b="1" dirty="0" err="1" smtClean="0">
                <a:latin typeface="+mn-lt"/>
              </a:rPr>
              <a:t>brodifacoum</a:t>
            </a:r>
            <a:endParaRPr lang="en-US" sz="4800" b="1" dirty="0" smtClean="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No negative impacts to gulls, seawater, marine invertebrates, or marine fish</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Successful mitigation measures</a:t>
            </a:r>
          </a:p>
          <a:p>
            <a:pPr marL="365760" indent="-182880">
              <a:lnSpc>
                <a:spcPct val="110000"/>
              </a:lnSpc>
              <a:spcBef>
                <a:spcPts val="1000"/>
              </a:spcBef>
              <a:buFont typeface="Arial" panose="020B0604020202020204" pitchFamily="34" charset="0"/>
              <a:buChar char="•"/>
            </a:pPr>
            <a:r>
              <a:rPr lang="en-US" sz="4800" b="1" dirty="0" smtClean="0">
                <a:latin typeface="+mn-lt"/>
              </a:rPr>
              <a:t>Seabird populations recovering: Scripps’s </a:t>
            </a:r>
            <a:r>
              <a:rPr lang="en-US" sz="4800" b="1" dirty="0" err="1" smtClean="0">
                <a:latin typeface="+mn-lt"/>
              </a:rPr>
              <a:t>Murrelet</a:t>
            </a:r>
            <a:r>
              <a:rPr lang="en-US" sz="4800" b="1" dirty="0" smtClean="0">
                <a:latin typeface="+mn-lt"/>
              </a:rPr>
              <a:t>, Ashy Storm-Petrel, Cassin’s Auklet</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Increases in intertidal invertebrates. </a:t>
            </a:r>
            <a:endParaRPr lang="en-US" sz="4800" b="1" dirty="0">
              <a:latin typeface="+mn-lt"/>
            </a:endParaRP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286530"/>
            <a:ext cx="3371072" cy="1218065"/>
          </a:xfrm>
        </p:spPr>
        <p:txBody>
          <a:bodyPr>
            <a:normAutofit fontScale="92500"/>
          </a:bodyPr>
          <a:lstStyle/>
          <a:p>
            <a:pPr>
              <a:spcBef>
                <a:spcPts val="600"/>
              </a:spcBef>
            </a:pPr>
            <a:r>
              <a:rPr lang="en-US" sz="3500" b="1" cap="all" dirty="0"/>
              <a:t>Success Story</a:t>
            </a:r>
          </a:p>
          <a:p>
            <a:pPr>
              <a:spcBef>
                <a:spcPts val="600"/>
              </a:spcBef>
            </a:pPr>
            <a:r>
              <a:rPr lang="en-US" sz="2800" b="1" dirty="0" err="1" smtClean="0"/>
              <a:t>Anacapa</a:t>
            </a:r>
            <a:r>
              <a:rPr lang="en-US" sz="2800" b="1" dirty="0" smtClean="0"/>
              <a:t> Island</a:t>
            </a:r>
            <a:endParaRPr lang="en-US" sz="2800" b="1" dirty="0"/>
          </a:p>
        </p:txBody>
      </p:sp>
      <p:pic>
        <p:nvPicPr>
          <p:cNvPr id="15" name="Picture Placeholder 14" descr="A close up of a map&#10;&#10;Description automatically generated">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rotWithShape="1">
          <a:blip r:embed="rId4" cstate="screen">
            <a:extLst>
              <a:ext uri="{28A0092B-C50C-407E-A947-70E740481C1C}">
                <a14:useLocalDpi xmlns:a14="http://schemas.microsoft.com/office/drawing/2010/main"/>
              </a:ext>
            </a:extLst>
          </a:blip>
          <a:srcRect l="5215" t="8747" r="5881" b="8747"/>
          <a:stretch/>
        </p:blipFill>
        <p:spPr>
          <a:xfrm>
            <a:off x="9483634" y="4162696"/>
            <a:ext cx="2290354" cy="2125409"/>
          </a:xfr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511770" y="6288125"/>
            <a:ext cx="1675459" cy="461665"/>
          </a:xfrm>
          <a:prstGeom prst="rect">
            <a:avLst/>
          </a:prstGeom>
          <a:noFill/>
        </p:spPr>
        <p:txBody>
          <a:bodyPr wrap="none" rtlCol="0">
            <a:spAutoFit/>
          </a:bodyPr>
          <a:lstStyle/>
          <a:p>
            <a:r>
              <a:rPr lang="en-US" sz="1200" dirty="0" err="1" smtClean="0">
                <a:solidFill>
                  <a:schemeClr val="bg1"/>
                </a:solidFill>
              </a:rPr>
              <a:t>Howald</a:t>
            </a:r>
            <a:r>
              <a:rPr lang="en-US" sz="1200" dirty="0" smtClean="0">
                <a:solidFill>
                  <a:schemeClr val="bg1"/>
                </a:solidFill>
              </a:rPr>
              <a:t> et al. (2009)</a:t>
            </a:r>
          </a:p>
          <a:p>
            <a:r>
              <a:rPr lang="en-US" sz="1200" dirty="0" smtClean="0">
                <a:solidFill>
                  <a:schemeClr val="bg1"/>
                </a:solidFill>
              </a:rPr>
              <a:t>Newton et al. (2016)</a:t>
            </a:r>
            <a:endParaRPr lang="en-US" sz="1200" dirty="0">
              <a:solidFill>
                <a:schemeClr val="bg1"/>
              </a:solidFill>
            </a:endParaRPr>
          </a:p>
        </p:txBody>
      </p:sp>
    </p:spTree>
    <p:extLst>
      <p:ext uri="{BB962C8B-B14F-4D97-AF65-F5344CB8AC3E}">
        <p14:creationId xmlns:p14="http://schemas.microsoft.com/office/powerpoint/2010/main" val="318896019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223201"/>
            <a:ext cx="11146971" cy="584775"/>
          </a:xfrm>
          <a:prstGeom prst="rect">
            <a:avLst/>
          </a:prstGeom>
          <a:noFill/>
        </p:spPr>
        <p:txBody>
          <a:bodyPr wrap="square" rtlCol="0">
            <a:spAutoFit/>
          </a:bodyPr>
          <a:lstStyle/>
          <a:p>
            <a:pPr algn="ctr"/>
            <a:r>
              <a:rPr lang="en-US" sz="3200" dirty="0" smtClean="0">
                <a:solidFill>
                  <a:srgbClr val="007698"/>
                </a:solidFill>
              </a:rPr>
              <a:t>Partners and Other Supporters </a:t>
            </a:r>
            <a:endParaRPr lang="en-US" sz="3200" dirty="0">
              <a:solidFill>
                <a:srgbClr val="007698"/>
              </a:solidFill>
            </a:endParaRPr>
          </a:p>
        </p:txBody>
      </p:sp>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633" y="1023301"/>
            <a:ext cx="2794593" cy="990553"/>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38218" y="1023301"/>
            <a:ext cx="2633789" cy="1095281"/>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526976" y="2471005"/>
            <a:ext cx="1163992" cy="1659308"/>
          </a:xfrm>
          <a:prstGeom prst="rect">
            <a:avLst/>
          </a:prstGeom>
        </p:spPr>
      </p:pic>
      <p:pic>
        <p:nvPicPr>
          <p:cNvPr id="15" name="Picture 1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154531" y="1026191"/>
            <a:ext cx="1911905" cy="907408"/>
          </a:xfrm>
          <a:prstGeom prst="rect">
            <a:avLst/>
          </a:prstGeom>
        </p:spPr>
      </p:pic>
      <p:pic>
        <p:nvPicPr>
          <p:cNvPr id="17" name="Picture 16"/>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652200" y="2439563"/>
            <a:ext cx="1886150" cy="1220507"/>
          </a:xfrm>
          <a:prstGeom prst="rect">
            <a:avLst/>
          </a:prstGeom>
        </p:spPr>
      </p:pic>
      <p:pic>
        <p:nvPicPr>
          <p:cNvPr id="19" name="Picture 1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655814" y="4049405"/>
            <a:ext cx="2413302" cy="793976"/>
          </a:xfrm>
          <a:prstGeom prst="rect">
            <a:avLst/>
          </a:prstGeom>
        </p:spPr>
      </p:pic>
      <p:pic>
        <p:nvPicPr>
          <p:cNvPr id="20" name="Picture 19"/>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2673993" y="2434255"/>
            <a:ext cx="1128451" cy="1423839"/>
          </a:xfrm>
          <a:prstGeom prst="rect">
            <a:avLst/>
          </a:prstGeom>
        </p:spPr>
      </p:pic>
      <p:pic>
        <p:nvPicPr>
          <p:cNvPr id="21" name="Picture 20"/>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2534" y="4398374"/>
            <a:ext cx="2765684" cy="403329"/>
          </a:xfrm>
          <a:prstGeom prst="rect">
            <a:avLst/>
          </a:prstGeom>
        </p:spPr>
      </p:pic>
      <p:pic>
        <p:nvPicPr>
          <p:cNvPr id="22" name="Picture 21"/>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218511" y="2522360"/>
            <a:ext cx="1227212" cy="1227212"/>
          </a:xfrm>
          <a:prstGeom prst="rect">
            <a:avLst/>
          </a:prstGeom>
        </p:spPr>
      </p:pic>
      <p:pic>
        <p:nvPicPr>
          <p:cNvPr id="23" name="Picture 22"/>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974562" y="5368457"/>
            <a:ext cx="3191745" cy="923569"/>
          </a:xfrm>
          <a:prstGeom prst="rect">
            <a:avLst/>
          </a:prstGeom>
        </p:spPr>
      </p:pic>
      <p:pic>
        <p:nvPicPr>
          <p:cNvPr id="24" name="Picture 23"/>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0433660" y="906838"/>
            <a:ext cx="1350625" cy="1350625"/>
          </a:xfrm>
          <a:prstGeom prst="rect">
            <a:avLst/>
          </a:prstGeom>
        </p:spPr>
      </p:pic>
      <p:pic>
        <p:nvPicPr>
          <p:cNvPr id="25" name="Picture 24"/>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3727633" y="3856646"/>
            <a:ext cx="1715320" cy="1715320"/>
          </a:xfrm>
          <a:prstGeom prst="rect">
            <a:avLst/>
          </a:prstGeom>
        </p:spPr>
      </p:pic>
      <p:pic>
        <p:nvPicPr>
          <p:cNvPr id="26" name="Picture 25"/>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7330231" y="2555949"/>
            <a:ext cx="2944324" cy="1104121"/>
          </a:xfrm>
          <a:prstGeom prst="rect">
            <a:avLst/>
          </a:prstGeom>
        </p:spPr>
      </p:pic>
      <p:pic>
        <p:nvPicPr>
          <p:cNvPr id="27" name="Picture 26"/>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5975220" y="4105559"/>
            <a:ext cx="1240110" cy="1104288"/>
          </a:xfrm>
          <a:prstGeom prst="rect">
            <a:avLst/>
          </a:prstGeom>
        </p:spPr>
      </p:pic>
      <p:pic>
        <p:nvPicPr>
          <p:cNvPr id="28" name="Picture 27"/>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472534" y="4910189"/>
            <a:ext cx="1560541" cy="1560541"/>
          </a:xfrm>
          <a:prstGeom prst="rect">
            <a:avLst/>
          </a:prstGeom>
        </p:spPr>
      </p:pic>
      <p:pic>
        <p:nvPicPr>
          <p:cNvPr id="29" name="Picture 28"/>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5709306" y="1188393"/>
            <a:ext cx="2204567" cy="745206"/>
          </a:xfrm>
          <a:prstGeom prst="rect">
            <a:avLst/>
          </a:prstGeom>
        </p:spPr>
      </p:pic>
      <p:pic>
        <p:nvPicPr>
          <p:cNvPr id="2" name="Picture 1"/>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673468" y="2284027"/>
            <a:ext cx="1301094" cy="1821532"/>
          </a:xfrm>
          <a:prstGeom prst="rect">
            <a:avLst/>
          </a:prstGeom>
        </p:spPr>
      </p:pic>
      <p:grpSp>
        <p:nvGrpSpPr>
          <p:cNvPr id="4" name="Group 3"/>
          <p:cNvGrpSpPr/>
          <p:nvPr/>
        </p:nvGrpSpPr>
        <p:grpSpPr>
          <a:xfrm>
            <a:off x="9438898" y="4644786"/>
            <a:ext cx="2460393" cy="1558876"/>
            <a:chOff x="6758485" y="5122280"/>
            <a:chExt cx="2460393" cy="1558876"/>
          </a:xfrm>
        </p:grpSpPr>
        <p:pic>
          <p:nvPicPr>
            <p:cNvPr id="3" name="Picture 2"/>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7913873" y="5122280"/>
              <a:ext cx="1305005" cy="1136358"/>
            </a:xfrm>
            <a:prstGeom prst="rect">
              <a:avLst/>
            </a:prstGeom>
          </p:spPr>
        </p:pic>
        <p:sp>
          <p:nvSpPr>
            <p:cNvPr id="30" name="Text Placeholder 2">
              <a:extLst>
                <a:ext uri="{FF2B5EF4-FFF2-40B4-BE49-F238E27FC236}">
                  <a16:creationId xmlns:a16="http://schemas.microsoft.com/office/drawing/2014/main" id="{E87BF5F0-545B-4E3E-97C9-F0D60D22ACEA}"/>
                </a:ext>
              </a:extLst>
            </p:cNvPr>
            <p:cNvSpPr txBox="1">
              <a:spLocks/>
            </p:cNvSpPr>
            <p:nvPr/>
          </p:nvSpPr>
          <p:spPr>
            <a:xfrm>
              <a:off x="6758485" y="5776601"/>
              <a:ext cx="2137542" cy="904555"/>
            </a:xfrm>
            <a:prstGeom prst="rect">
              <a:avLst/>
            </a:prstGeom>
          </p:spPr>
          <p:txBody>
            <a:bodyPr>
              <a:no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1400" b="1" dirty="0" smtClean="0">
                  <a:latin typeface="Century Gothic" panose="020B0502020202020204" pitchFamily="34" charset="0"/>
                </a:rPr>
                <a:t>Conservation</a:t>
              </a:r>
            </a:p>
            <a:p>
              <a:pPr marL="0" indent="0">
                <a:spcBef>
                  <a:spcPts val="0"/>
                </a:spcBef>
                <a:buNone/>
              </a:pPr>
              <a:r>
                <a:rPr lang="en-US" sz="1400" b="1" dirty="0" smtClean="0">
                  <a:latin typeface="Century Gothic" panose="020B0502020202020204" pitchFamily="34" charset="0"/>
                </a:rPr>
                <a:t>                Action</a:t>
              </a:r>
            </a:p>
            <a:p>
              <a:pPr marL="0" indent="0">
                <a:spcBef>
                  <a:spcPts val="0"/>
                </a:spcBef>
                <a:buNone/>
              </a:pPr>
              <a:r>
                <a:rPr lang="en-US" sz="1400" b="1" dirty="0" smtClean="0">
                  <a:latin typeface="Century Gothic" panose="020B0502020202020204" pitchFamily="34" charset="0"/>
                </a:rPr>
                <a:t>                     League</a:t>
              </a:r>
              <a:endParaRPr lang="en-US" sz="1400" b="1" dirty="0">
                <a:latin typeface="Century Gothic" panose="020B0502020202020204" pitchFamily="34" charset="0"/>
              </a:endParaRPr>
            </a:p>
          </p:txBody>
        </p:sp>
      </p:grpSp>
      <p:graphicFrame>
        <p:nvGraphicFramePr>
          <p:cNvPr id="31" name="Object 11"/>
          <p:cNvGraphicFramePr>
            <a:graphicFrameLocks noChangeAspect="1"/>
          </p:cNvGraphicFramePr>
          <p:nvPr>
            <p:extLst>
              <p:ext uri="{D42A27DB-BD31-4B8C-83A1-F6EECF244321}">
                <p14:modId xmlns:p14="http://schemas.microsoft.com/office/powerpoint/2010/main" val="3617925847"/>
              </p:ext>
            </p:extLst>
          </p:nvPr>
        </p:nvGraphicFramePr>
        <p:xfrm>
          <a:off x="5166307" y="5304543"/>
          <a:ext cx="2059730" cy="1029865"/>
        </p:xfrm>
        <a:graphic>
          <a:graphicData uri="http://schemas.openxmlformats.org/presentationml/2006/ole">
            <mc:AlternateContent xmlns:mc="http://schemas.openxmlformats.org/markup-compatibility/2006">
              <mc:Choice xmlns:v="urn:schemas-microsoft-com:vml" Requires="v">
                <p:oleObj spid="_x0000_s1046" name="Acrobat Document" r:id="rId22" imgW="3606480" imgH="1831680" progId="AcroExch.Document">
                  <p:embed/>
                </p:oleObj>
              </mc:Choice>
              <mc:Fallback>
                <p:oleObj name="Acrobat Document" r:id="rId22" imgW="3606480" imgH="1831680" progId="AcroExch.Document">
                  <p:embed/>
                  <p:pic>
                    <p:nvPicPr>
                      <p:cNvPr id="3083" name="Object 1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166307" y="5304543"/>
                        <a:ext cx="2059730" cy="1029865"/>
                      </a:xfrm>
                      <a:prstGeom prst="rect">
                        <a:avLst/>
                      </a:prstGeom>
                      <a:noFill/>
                      <a:ln>
                        <a:noFill/>
                      </a:ln>
                      <a:effectLst/>
                      <a:extLst/>
                    </p:spPr>
                  </p:pic>
                </p:oleObj>
              </mc:Fallback>
            </mc:AlternateContent>
          </a:graphicData>
        </a:graphic>
      </p:graphicFrame>
      <p:pic>
        <p:nvPicPr>
          <p:cNvPr id="32" name="Picture 8" descr="NFWF"/>
          <p:cNvPicPr>
            <a:picLocks noChangeAspect="1" noChangeArrowheads="1"/>
          </p:cNvPicPr>
          <p:nvPr/>
        </p:nvPicPr>
        <p:blipFill>
          <a:blip r:embed="rId24" cstate="screen"/>
          <a:srcRect/>
          <a:stretch>
            <a:fillRect/>
          </a:stretch>
        </p:blipFill>
        <p:spPr bwMode="auto">
          <a:xfrm>
            <a:off x="7783905" y="5051213"/>
            <a:ext cx="1332141" cy="1284665"/>
          </a:xfrm>
          <a:prstGeom prst="rect">
            <a:avLst/>
          </a:prstGeom>
          <a:noFill/>
          <a:ln w="9525">
            <a:noFill/>
            <a:miter lim="800000"/>
            <a:headEnd/>
            <a:tailEnd/>
          </a:ln>
        </p:spPr>
      </p:pic>
    </p:spTree>
    <p:extLst>
      <p:ext uri="{BB962C8B-B14F-4D97-AF65-F5344CB8AC3E}">
        <p14:creationId xmlns:p14="http://schemas.microsoft.com/office/powerpoint/2010/main" val="37756019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id="{7365780E-A4A7-4615-8D7E-4E6C95CC5A43}"/>
              </a:ext>
            </a:extLst>
          </p:cNvPr>
          <p:cNvSpPr txBox="1">
            <a:spLocks noChangeArrowheads="1"/>
          </p:cNvSpPr>
          <p:nvPr/>
        </p:nvSpPr>
        <p:spPr bwMode="auto">
          <a:xfrm>
            <a:off x="1699998" y="386445"/>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grpSp>
        <p:nvGrpSpPr>
          <p:cNvPr id="25" name="Group 24">
            <a:extLst>
              <a:ext uri="{FF2B5EF4-FFF2-40B4-BE49-F238E27FC236}">
                <a16:creationId xmlns:a16="http://schemas.microsoft.com/office/drawing/2014/main" id="{847FDB1C-07D3-4602-83EC-3E38E4A4CCD8}"/>
              </a:ext>
            </a:extLst>
          </p:cNvPr>
          <p:cNvGrpSpPr/>
          <p:nvPr/>
        </p:nvGrpSpPr>
        <p:grpSpPr>
          <a:xfrm>
            <a:off x="1662634" y="1496560"/>
            <a:ext cx="8866733" cy="4690718"/>
            <a:chOff x="3135048" y="1757815"/>
            <a:chExt cx="8866733" cy="4690718"/>
          </a:xfrm>
        </p:grpSpPr>
        <p:pic>
          <p:nvPicPr>
            <p:cNvPr id="6" name="Picture 5">
              <a:extLst>
                <a:ext uri="{FF2B5EF4-FFF2-40B4-BE49-F238E27FC236}">
                  <a16:creationId xmlns:a16="http://schemas.microsoft.com/office/drawing/2014/main" id="{72FC0DBE-A15F-4137-ACF3-C998FC2105B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id="{AD6325FE-DB18-4504-A7DE-0C8902437D79}"/>
                </a:ext>
              </a:extLst>
            </p:cNvPr>
            <p:cNvPicPr>
              <a:picLocks noChangeAspect="1" noChangeArrowheads="1"/>
            </p:cNvPicPr>
            <p:nvPr/>
          </p:nvPicPr>
          <p:blipFill>
            <a:blip r:embed="rId4" cstate="screen"/>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id="{FE968B90-C43E-4B8D-B2E6-7D503F9270BC}"/>
                </a:ext>
              </a:extLst>
            </p:cNvPr>
            <p:cNvPicPr>
              <a:picLocks noChangeAspect="1" noChangeArrowheads="1"/>
            </p:cNvPicPr>
            <p:nvPr/>
          </p:nvPicPr>
          <p:blipFill>
            <a:blip r:embed="rId5" cstate="screen"/>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id="{B89E2ABD-6D36-4DCC-BA8D-8F0ABD189583}"/>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r="-18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id="{9299FDC4-48D5-452A-B107-1B02709E6947}"/>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id="{60C7CCEA-40C8-4473-B4E5-A0819A7790FD}"/>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id="{3DD004B2-803C-4026-A6E6-39D18E985A65}"/>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id="{03E18FBE-53B0-4136-87A4-899D9032107D}"/>
                </a:ext>
              </a:extLst>
            </p:cNvPr>
            <p:cNvSpPr txBox="1">
              <a:spLocks noChangeArrowheads="1"/>
            </p:cNvSpPr>
            <p:nvPr/>
          </p:nvSpPr>
          <p:spPr bwMode="auto">
            <a:xfrm>
              <a:off x="3199209"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15" name="TextBox 22">
              <a:extLst>
                <a:ext uri="{FF2B5EF4-FFF2-40B4-BE49-F238E27FC236}">
                  <a16:creationId xmlns:a16="http://schemas.microsoft.com/office/drawing/2014/main" id="{5CA04455-3AC1-4D2A-8B5F-F396F1798BED}"/>
                </a:ext>
              </a:extLst>
            </p:cNvPr>
            <p:cNvSpPr txBox="1">
              <a:spLocks noChangeArrowheads="1"/>
            </p:cNvSpPr>
            <p:nvPr/>
          </p:nvSpPr>
          <p:spPr bwMode="auto">
            <a:xfrm>
              <a:off x="5390975"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16" name="TextBox 23">
              <a:extLst>
                <a:ext uri="{FF2B5EF4-FFF2-40B4-BE49-F238E27FC236}">
                  <a16:creationId xmlns:a16="http://schemas.microsoft.com/office/drawing/2014/main" id="{0E86F78C-708F-4F46-881A-286AA44CBE68}"/>
                </a:ext>
              </a:extLst>
            </p:cNvPr>
            <p:cNvSpPr txBox="1">
              <a:spLocks noChangeArrowheads="1"/>
            </p:cNvSpPr>
            <p:nvPr/>
          </p:nvSpPr>
          <p:spPr bwMode="auto">
            <a:xfrm>
              <a:off x="7612520"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17" name="TextBox 24">
              <a:extLst>
                <a:ext uri="{FF2B5EF4-FFF2-40B4-BE49-F238E27FC236}">
                  <a16:creationId xmlns:a16="http://schemas.microsoft.com/office/drawing/2014/main" id="{0D11070D-EB3D-410F-A8CC-67A23CC61579}"/>
                </a:ext>
              </a:extLst>
            </p:cNvPr>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18" name="TextBox 25">
              <a:extLst>
                <a:ext uri="{FF2B5EF4-FFF2-40B4-BE49-F238E27FC236}">
                  <a16:creationId xmlns:a16="http://schemas.microsoft.com/office/drawing/2014/main" id="{DAF4F729-556B-4888-8294-A039B28B8154}"/>
                </a:ext>
              </a:extLst>
            </p:cNvPr>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19" name="TextBox 26">
              <a:extLst>
                <a:ext uri="{FF2B5EF4-FFF2-40B4-BE49-F238E27FC236}">
                  <a16:creationId xmlns:a16="http://schemas.microsoft.com/office/drawing/2014/main" id="{DF90DB03-B6CA-4AA6-AAC6-88FBD76EDE3B}"/>
                </a:ext>
              </a:extLst>
            </p:cNvPr>
            <p:cNvSpPr txBox="1">
              <a:spLocks noChangeArrowheads="1"/>
            </p:cNvSpPr>
            <p:nvPr/>
          </p:nvSpPr>
          <p:spPr bwMode="auto">
            <a:xfrm>
              <a:off x="9810575"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20" name="TextBox 27">
              <a:extLst>
                <a:ext uri="{FF2B5EF4-FFF2-40B4-BE49-F238E27FC236}">
                  <a16:creationId xmlns:a16="http://schemas.microsoft.com/office/drawing/2014/main" id="{ADD5618C-56BE-4869-8C89-B5151639AA0A}"/>
                </a:ext>
              </a:extLst>
            </p:cNvPr>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21" name="TextBox 28">
              <a:extLst>
                <a:ext uri="{FF2B5EF4-FFF2-40B4-BE49-F238E27FC236}">
                  <a16:creationId xmlns:a16="http://schemas.microsoft.com/office/drawing/2014/main" id="{BAF62D38-D329-493D-95E3-78A5E1A170EF}"/>
                </a:ext>
              </a:extLst>
            </p:cNvPr>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pic>
          <p:nvPicPr>
            <p:cNvPr id="23" name="Picture 5" descr="DSCN2538">
              <a:extLst>
                <a:ext uri="{FF2B5EF4-FFF2-40B4-BE49-F238E27FC236}">
                  <a16:creationId xmlns:a16="http://schemas.microsoft.com/office/drawing/2014/main" id="{16F1C97A-EF12-4DF2-B99E-17FFBAC924D8}"/>
                </a:ext>
              </a:extLst>
            </p:cNvPr>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26802957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541107" y="1395053"/>
            <a:ext cx="9109787" cy="4985844"/>
            <a:chOff x="3098838" y="1612778"/>
            <a:chExt cx="9109787" cy="4985844"/>
          </a:xfrm>
        </p:grpSpPr>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a:t>
              </a:r>
              <a:r>
                <a:rPr lang="en-US" sz="1600" dirty="0" smtClean="0">
                  <a:solidFill>
                    <a:schemeClr val="tx1">
                      <a:lumMod val="65000"/>
                      <a:lumOff val="35000"/>
                    </a:schemeClr>
                  </a:solidFill>
                </a:rPr>
                <a:t>Lion</a:t>
              </a:r>
              <a:endParaRPr lang="en-US" sz="1600" dirty="0">
                <a:solidFill>
                  <a:schemeClr val="tx1">
                    <a:lumMod val="65000"/>
                    <a:lumOff val="35000"/>
                  </a:schemeClr>
                </a:solidFill>
              </a:endParaRP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Tree>
    <p:extLst>
      <p:ext uri="{BB962C8B-B14F-4D97-AF65-F5344CB8AC3E}">
        <p14:creationId xmlns:p14="http://schemas.microsoft.com/office/powerpoint/2010/main" val="16472288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149049" y="1208581"/>
            <a:ext cx="10561353" cy="1741617"/>
            <a:chOff x="2706780" y="1426306"/>
            <a:chExt cx="10561353" cy="1741617"/>
          </a:xfrm>
        </p:grpSpPr>
        <p:sp>
          <p:nvSpPr>
            <p:cNvPr id="7176" name="TextBox 9"/>
            <p:cNvSpPr txBox="1">
              <a:spLocks noChangeArrowheads="1"/>
            </p:cNvSpPr>
            <p:nvPr/>
          </p:nvSpPr>
          <p:spPr bwMode="auto">
            <a:xfrm>
              <a:off x="10095188" y="1426306"/>
              <a:ext cx="3172945" cy="338554"/>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Camel Cricket</a:t>
              </a:r>
              <a:endParaRPr lang="en-US" sz="1600" dirty="0">
                <a:solidFill>
                  <a:schemeClr val="tx1">
                    <a:lumMod val="65000"/>
                    <a:lumOff val="35000"/>
                  </a:schemeClr>
                </a:solidFill>
              </a:endParaRPr>
            </a:p>
          </p:txBody>
        </p:sp>
        <p:sp>
          <p:nvSpPr>
            <p:cNvPr id="7177" name="TextBox 10"/>
            <p:cNvSpPr txBox="1">
              <a:spLocks noChangeArrowheads="1"/>
            </p:cNvSpPr>
            <p:nvPr/>
          </p:nvSpPr>
          <p:spPr bwMode="auto">
            <a:xfrm>
              <a:off x="6451807" y="2829369"/>
              <a:ext cx="3172945" cy="338554"/>
            </a:xfrm>
            <a:prstGeom prst="rect">
              <a:avLst/>
            </a:prstGeom>
            <a:noFill/>
            <a:ln w="9525">
              <a:noFill/>
              <a:miter lim="800000"/>
              <a:headEnd/>
              <a:tailEnd/>
            </a:ln>
          </p:spPr>
          <p:txBody>
            <a:bodyPr wrap="square">
              <a:spAutoFit/>
            </a:bodyPr>
            <a:lstStyle/>
            <a:p>
              <a:pPr algn="ctr"/>
              <a:r>
                <a:rPr lang="en-US" sz="1600" dirty="0" smtClean="0">
                  <a:solidFill>
                    <a:schemeClr val="tx1">
                      <a:lumMod val="65000"/>
                      <a:lumOff val="35000"/>
                    </a:schemeClr>
                  </a:solidFill>
                </a:rPr>
                <a:t>Maritime Goldfield</a:t>
              </a:r>
              <a:endParaRPr lang="en-US" sz="1600" dirty="0">
                <a:solidFill>
                  <a:schemeClr val="tx1">
                    <a:lumMod val="65000"/>
                    <a:lumOff val="35000"/>
                  </a:schemeClr>
                </a:solidFill>
              </a:endParaRPr>
            </a:p>
          </p:txBody>
        </p:sp>
        <p:sp>
          <p:nvSpPr>
            <p:cNvPr id="7179" name="TextBox 12"/>
            <p:cNvSpPr txBox="1">
              <a:spLocks noChangeArrowheads="1"/>
            </p:cNvSpPr>
            <p:nvPr/>
          </p:nvSpPr>
          <p:spPr bwMode="auto">
            <a:xfrm>
              <a:off x="2706780" y="1542689"/>
              <a:ext cx="2673583" cy="584775"/>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arboreal salamander</a:t>
              </a:r>
              <a:endParaRPr lang="en-US" sz="1600" dirty="0">
                <a:solidFill>
                  <a:schemeClr val="tx1">
                    <a:lumMod val="65000"/>
                    <a:lumOff val="35000"/>
                  </a:schemeClr>
                </a:solidFill>
              </a:endParaRP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523220"/>
          </a:xfrm>
          <a:prstGeom prst="rect">
            <a:avLst/>
          </a:prstGeom>
          <a:noFill/>
          <a:ln w="9525">
            <a:noFill/>
            <a:miter lim="800000"/>
            <a:headEnd/>
            <a:tailEnd/>
          </a:ln>
        </p:spPr>
        <p:txBody>
          <a:bodyPr wrap="square">
            <a:spAutoFit/>
          </a:bodyPr>
          <a:lstStyle/>
          <a:p>
            <a:pPr algn="ctr"/>
            <a:r>
              <a:rPr lang="en-US" sz="2800" dirty="0" smtClean="0">
                <a:solidFill>
                  <a:schemeClr val="tx2"/>
                </a:solidFill>
                <a:latin typeface="+mj-lt"/>
              </a:rPr>
              <a:t>Endemic Species</a:t>
            </a:r>
            <a:endParaRPr lang="en-US" sz="2800" dirty="0">
              <a:solidFill>
                <a:schemeClr val="tx2"/>
              </a:solidFill>
              <a:latin typeface="+mj-lt"/>
            </a:endParaRPr>
          </a:p>
        </p:txBody>
      </p:sp>
      <p:pic>
        <p:nvPicPr>
          <p:cNvPr id="14" name="Picture 7" descr="24_cb222_2jan07_5"/>
          <p:cNvPicPr>
            <a:picLocks noChangeAspect="1" noChangeArrowheads="1"/>
          </p:cNvPicPr>
          <p:nvPr/>
        </p:nvPicPr>
        <p:blipFill>
          <a:blip r:embed="rId3" cstate="screen"/>
          <a:srcRect/>
          <a:stretch>
            <a:fillRect/>
          </a:stretch>
        </p:blipFill>
        <p:spPr bwMode="auto">
          <a:xfrm>
            <a:off x="706290" y="2244732"/>
            <a:ext cx="3810000" cy="3038402"/>
          </a:xfrm>
          <a:prstGeom prst="ellipse">
            <a:avLst/>
          </a:prstGeom>
          <a:ln>
            <a:noFill/>
          </a:ln>
          <a:effectLst>
            <a:softEdge rad="112500"/>
          </a:effectLst>
        </p:spPr>
      </p:pic>
      <p:pic>
        <p:nvPicPr>
          <p:cNvPr id="15" name="Picture 2" descr="C:\Users\Nick\Pictures\Farallon Crickets w Scale\Juv. Male.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93285" y="1733607"/>
            <a:ext cx="4419296" cy="29461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Lasthenia_DSC_0244_2.JPG"/>
          <p:cNvPicPr>
            <a:picLocks noChangeAspect="1"/>
          </p:cNvPicPr>
          <p:nvPr/>
        </p:nvPicPr>
        <p:blipFill>
          <a:blip r:embed="rId5" cstate="print"/>
          <a:stretch>
            <a:fillRect/>
          </a:stretch>
        </p:blipFill>
        <p:spPr>
          <a:xfrm>
            <a:off x="4452282" y="3308206"/>
            <a:ext cx="3842550" cy="2743200"/>
          </a:xfrm>
          <a:prstGeom prst="ellipse">
            <a:avLst/>
          </a:prstGeom>
        </p:spPr>
      </p:pic>
    </p:spTree>
    <p:extLst>
      <p:ext uri="{BB962C8B-B14F-4D97-AF65-F5344CB8AC3E}">
        <p14:creationId xmlns:p14="http://schemas.microsoft.com/office/powerpoint/2010/main" val="31067415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8834B6-B1B9-457C-8327-6F363C9AF85C}"/>
              </a:ext>
            </a:extLst>
          </p:cNvPr>
          <p:cNvSpPr/>
          <p:nvPr/>
        </p:nvSpPr>
        <p:spPr>
          <a:xfrm>
            <a:off x="3115160" y="0"/>
            <a:ext cx="9134856" cy="6858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8A353CA-520E-4EC2-9A0C-D3FF8780028E}"/>
              </a:ext>
            </a:extLst>
          </p:cNvPr>
          <p:cNvPicPr>
            <a:picLocks noChangeAspect="1"/>
          </p:cNvPicPr>
          <p:nvPr/>
        </p:nvPicPr>
        <p:blipFill rotWithShape="1">
          <a:blip r:embed="rId3" cstate="screen">
            <a:alphaModFix amt="85000"/>
            <a:extLst>
              <a:ext uri="{28A0092B-C50C-407E-A947-70E740481C1C}">
                <a14:useLocalDpi xmlns:a14="http://schemas.microsoft.com/office/drawing/2010/main"/>
              </a:ext>
            </a:extLst>
          </a:blip>
          <a:srcRect t="-11340"/>
          <a:stretch/>
        </p:blipFill>
        <p:spPr>
          <a:xfrm>
            <a:off x="3138352" y="-754"/>
            <a:ext cx="9111664" cy="6858754"/>
          </a:xfrm>
          <a:prstGeom prst="rect">
            <a:avLst/>
          </a:prstGeom>
        </p:spPr>
      </p:pic>
      <p:sp>
        <p:nvSpPr>
          <p:cNvPr id="2" name="TextBox 1"/>
          <p:cNvSpPr txBox="1"/>
          <p:nvPr/>
        </p:nvSpPr>
        <p:spPr>
          <a:xfrm>
            <a:off x="3899376" y="680349"/>
            <a:ext cx="4393247" cy="3447098"/>
          </a:xfrm>
          <a:prstGeom prst="rect">
            <a:avLst/>
          </a:prstGeom>
          <a:noFill/>
        </p:spPr>
        <p:txBody>
          <a:bodyPr wrap="square" lIns="182880" tIns="274320" rIns="182880" bIns="182880" rtlCol="0">
            <a:spAutoFit/>
          </a:bodyPr>
          <a:lstStyle/>
          <a:p>
            <a:pPr marL="182880" indent="-182880">
              <a:spcBef>
                <a:spcPts val="1200"/>
              </a:spcBef>
              <a:buClr>
                <a:srgbClr val="F1730C"/>
              </a:buClr>
              <a:buFont typeface="Arial" panose="020B0604020202020204" pitchFamily="34" charset="0"/>
              <a:buChar char="•"/>
            </a:pPr>
            <a:r>
              <a:rPr lang="en-US" dirty="0"/>
              <a:t>Breeding seabird populations, demographics, ecology</a:t>
            </a:r>
          </a:p>
          <a:p>
            <a:pPr marL="182880" indent="-182880">
              <a:spcBef>
                <a:spcPts val="1200"/>
              </a:spcBef>
              <a:buClr>
                <a:srgbClr val="F1730C"/>
              </a:buClr>
              <a:buFont typeface="Arial" panose="020B0604020202020204" pitchFamily="34" charset="0"/>
              <a:buChar char="•"/>
            </a:pPr>
            <a:r>
              <a:rPr lang="en-US" dirty="0"/>
              <a:t>Pinniped populations and demographics</a:t>
            </a:r>
          </a:p>
          <a:p>
            <a:pPr marL="182880" indent="-182880">
              <a:spcBef>
                <a:spcPts val="1200"/>
              </a:spcBef>
              <a:buClr>
                <a:srgbClr val="F1730C"/>
              </a:buClr>
              <a:buFont typeface="Arial" panose="020B0604020202020204" pitchFamily="34" charset="0"/>
              <a:buChar char="•"/>
            </a:pPr>
            <a:r>
              <a:rPr lang="en-US" dirty="0"/>
              <a:t>Migrant birds</a:t>
            </a:r>
          </a:p>
          <a:p>
            <a:pPr marL="182880" indent="-182880">
              <a:spcBef>
                <a:spcPts val="1200"/>
              </a:spcBef>
              <a:buClr>
                <a:srgbClr val="F1730C"/>
              </a:buClr>
              <a:buFont typeface="Arial" panose="020B0604020202020204" pitchFamily="34" charset="0"/>
              <a:buChar char="•"/>
            </a:pPr>
            <a:r>
              <a:rPr lang="en-US" dirty="0"/>
              <a:t>Seabird predation</a:t>
            </a:r>
          </a:p>
          <a:p>
            <a:pPr marL="182880" indent="-182880">
              <a:spcBef>
                <a:spcPts val="1200"/>
              </a:spcBef>
              <a:buClr>
                <a:srgbClr val="F1730C"/>
              </a:buClr>
              <a:buFont typeface="Arial" panose="020B0604020202020204" pitchFamily="34" charset="0"/>
              <a:buChar char="•"/>
            </a:pPr>
            <a:r>
              <a:rPr lang="en-US" dirty="0"/>
              <a:t>Migrant burrowing owls </a:t>
            </a:r>
          </a:p>
          <a:p>
            <a:pPr marL="182880" indent="-182880">
              <a:spcBef>
                <a:spcPts val="1200"/>
              </a:spcBef>
              <a:buClr>
                <a:srgbClr val="F1730C"/>
              </a:buClr>
              <a:buFont typeface="Arial" panose="020B0604020202020204" pitchFamily="34" charset="0"/>
              <a:buChar char="•"/>
            </a:pPr>
            <a:r>
              <a:rPr lang="en-US" dirty="0"/>
              <a:t>Arboreal salamanders</a:t>
            </a:r>
            <a:endParaRPr lang="en-US" sz="600" dirty="0"/>
          </a:p>
        </p:txBody>
      </p:sp>
      <p:sp>
        <p:nvSpPr>
          <p:cNvPr id="6" name="Content Placeholder 5">
            <a:extLst>
              <a:ext uri="{FF2B5EF4-FFF2-40B4-BE49-F238E27FC236}">
                <a16:creationId xmlns:a16="http://schemas.microsoft.com/office/drawing/2014/main" id="{B8911AD2-5590-4D68-B4EE-1C351B643805}"/>
              </a:ext>
            </a:extLst>
          </p:cNvPr>
          <p:cNvSpPr>
            <a:spLocks noGrp="1"/>
          </p:cNvSpPr>
          <p:nvPr>
            <p:ph idx="1"/>
          </p:nvPr>
        </p:nvSpPr>
        <p:spPr>
          <a:xfrm>
            <a:off x="303945" y="4127447"/>
            <a:ext cx="2613426" cy="2015242"/>
          </a:xfrm>
        </p:spPr>
        <p:txBody>
          <a:bodyPr>
            <a:normAutofit/>
          </a:bodyPr>
          <a:lstStyle/>
          <a:p>
            <a:r>
              <a:rPr lang="en-US" sz="2000" dirty="0"/>
              <a:t>Today, our long-term data sets form </a:t>
            </a:r>
            <a:r>
              <a:rPr lang="en-US" sz="2000" b="1" u="sng" dirty="0"/>
              <a:t>baseline knowledge</a:t>
            </a:r>
            <a:r>
              <a:rPr lang="en-US" sz="2000" dirty="0"/>
              <a:t>.</a:t>
            </a:r>
          </a:p>
        </p:txBody>
      </p:sp>
      <p:sp>
        <p:nvSpPr>
          <p:cNvPr id="7" name="Text Placeholder 6">
            <a:extLst>
              <a:ext uri="{FF2B5EF4-FFF2-40B4-BE49-F238E27FC236}">
                <a16:creationId xmlns:a16="http://schemas.microsoft.com/office/drawing/2014/main" id="{699835B1-F3A0-4A2F-AD39-E73613186322}"/>
              </a:ext>
            </a:extLst>
          </p:cNvPr>
          <p:cNvSpPr>
            <a:spLocks noGrp="1"/>
          </p:cNvSpPr>
          <p:nvPr>
            <p:ph type="body" sz="quarter" idx="13"/>
          </p:nvPr>
        </p:nvSpPr>
        <p:spPr>
          <a:xfrm>
            <a:off x="303945" y="558485"/>
            <a:ext cx="2457005" cy="3568962"/>
          </a:xfrm>
        </p:spPr>
        <p:txBody>
          <a:bodyPr>
            <a:noAutofit/>
          </a:bodyPr>
          <a:lstStyle/>
          <a:p>
            <a:pPr>
              <a:lnSpc>
                <a:spcPct val="110000"/>
              </a:lnSpc>
            </a:pPr>
            <a:r>
              <a:rPr lang="en-US" dirty="0"/>
              <a:t>Research and Monitoring on the </a:t>
            </a:r>
            <a:r>
              <a:rPr lang="en-US" dirty="0" smtClean="0"/>
              <a:t>Islands </a:t>
            </a:r>
            <a:r>
              <a:rPr lang="en-US" dirty="0"/>
              <a:t>for 50+ Years</a:t>
            </a:r>
          </a:p>
        </p:txBody>
      </p:sp>
      <p:sp>
        <p:nvSpPr>
          <p:cNvPr id="3" name="TextBox 2">
            <a:extLst>
              <a:ext uri="{FF2B5EF4-FFF2-40B4-BE49-F238E27FC236}">
                <a16:creationId xmlns:a16="http://schemas.microsoft.com/office/drawing/2014/main" id="{00AD1C91-33BA-4BB8-B072-EB64EF650796}"/>
              </a:ext>
            </a:extLst>
          </p:cNvPr>
          <p:cNvSpPr txBox="1"/>
          <p:nvPr/>
        </p:nvSpPr>
        <p:spPr>
          <a:xfrm>
            <a:off x="8292623" y="916068"/>
            <a:ext cx="3224792" cy="2092881"/>
          </a:xfrm>
          <a:prstGeom prst="rect">
            <a:avLst/>
          </a:prstGeom>
          <a:noFill/>
        </p:spPr>
        <p:txBody>
          <a:bodyPr wrap="square" rtlCol="0">
            <a:spAutoFit/>
          </a:bodyPr>
          <a:lstStyle/>
          <a:p>
            <a:pPr marL="182880" indent="-182880">
              <a:spcBef>
                <a:spcPts val="1200"/>
              </a:spcBef>
              <a:buClr>
                <a:srgbClr val="F1730C"/>
              </a:buClr>
              <a:buFont typeface="Arial" panose="020B0604020202020204" pitchFamily="34" charset="0"/>
              <a:buChar char="•"/>
            </a:pPr>
            <a:r>
              <a:rPr lang="en-US" dirty="0"/>
              <a:t>Farallon camel crickets</a:t>
            </a:r>
          </a:p>
          <a:p>
            <a:pPr marL="182880" indent="-182880">
              <a:spcBef>
                <a:spcPts val="1200"/>
              </a:spcBef>
              <a:buClr>
                <a:srgbClr val="F1730C"/>
              </a:buClr>
              <a:buFont typeface="Arial" panose="020B0604020202020204" pitchFamily="34" charset="0"/>
              <a:buChar char="•"/>
            </a:pPr>
            <a:r>
              <a:rPr lang="en-US" dirty="0"/>
              <a:t>Vegetation</a:t>
            </a:r>
          </a:p>
          <a:p>
            <a:pPr marL="182880" indent="-182880">
              <a:spcBef>
                <a:spcPts val="1200"/>
              </a:spcBef>
              <a:buClr>
                <a:srgbClr val="F1730C"/>
              </a:buClr>
              <a:buFont typeface="Arial" panose="020B0604020202020204" pitchFamily="34" charset="0"/>
              <a:buChar char="•"/>
            </a:pPr>
            <a:r>
              <a:rPr lang="en-US" dirty="0"/>
              <a:t>Cetaceans </a:t>
            </a:r>
          </a:p>
          <a:p>
            <a:pPr marL="182880" indent="-182880">
              <a:spcBef>
                <a:spcPts val="1200"/>
              </a:spcBef>
              <a:buClr>
                <a:srgbClr val="F1730C"/>
              </a:buClr>
              <a:buFont typeface="Arial" panose="020B0604020202020204" pitchFamily="34" charset="0"/>
              <a:buChar char="•"/>
            </a:pPr>
            <a:r>
              <a:rPr lang="en-US" dirty="0"/>
              <a:t>White sharks</a:t>
            </a:r>
          </a:p>
          <a:p>
            <a:pPr marL="182880" indent="-182880">
              <a:spcBef>
                <a:spcPts val="1200"/>
              </a:spcBef>
              <a:buClr>
                <a:srgbClr val="F1730C"/>
              </a:buClr>
              <a:buFont typeface="Arial" panose="020B0604020202020204" pitchFamily="34" charset="0"/>
              <a:buChar char="•"/>
            </a:pPr>
            <a:r>
              <a:rPr lang="en-US" dirty="0"/>
              <a:t>Intertidal communities</a:t>
            </a:r>
          </a:p>
        </p:txBody>
      </p:sp>
      <p:sp>
        <p:nvSpPr>
          <p:cNvPr id="10" name="Rectangle 9">
            <a:extLst>
              <a:ext uri="{FF2B5EF4-FFF2-40B4-BE49-F238E27FC236}">
                <a16:creationId xmlns:a16="http://schemas.microsoft.com/office/drawing/2014/main" id="{C3537333-29AC-4D55-A4FE-B3216335FC53}"/>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2308" y="6142689"/>
            <a:ext cx="1228350" cy="435393"/>
          </a:xfrm>
          <a:prstGeom prst="rect">
            <a:avLst/>
          </a:prstGeom>
        </p:spPr>
      </p:pic>
    </p:spTree>
    <p:extLst>
      <p:ext uri="{BB962C8B-B14F-4D97-AF65-F5344CB8AC3E}">
        <p14:creationId xmlns:p14="http://schemas.microsoft.com/office/powerpoint/2010/main" val="39158082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a:t>
            </a:r>
            <a:r>
              <a:rPr lang="en-US" dirty="0" smtClean="0"/>
              <a:t>the </a:t>
            </a:r>
            <a:r>
              <a:rPr lang="en-US" dirty="0" err="1" smtClean="0"/>
              <a:t>Farallon</a:t>
            </a:r>
            <a:r>
              <a:rPr lang="en-US" dirty="0" smtClean="0"/>
              <a:t> ecosystem</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dirty="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t>Of all CR and </a:t>
            </a:r>
            <a:r>
              <a:rPr lang="en-US" sz="1200" dirty="0" err="1"/>
              <a:t>EN</a:t>
            </a:r>
            <a:r>
              <a:rPr lang="en-US" sz="1200" dirty="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schemeClr val="bg1">
                    <a:lumMod val="50000"/>
                  </a:schemeClr>
                </a:solidFill>
              </a:rPr>
              <a:t>UNEP-</a:t>
            </a:r>
            <a:r>
              <a:rPr lang="en-US" sz="900" dirty="0" err="1">
                <a:solidFill>
                  <a:schemeClr val="bg1">
                    <a:lumMod val="50000"/>
                  </a:schemeClr>
                </a:solidFill>
              </a:rPr>
              <a:t>WCMC</a:t>
            </a:r>
            <a:r>
              <a:rPr lang="en-US" sz="900" dirty="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schemeClr val="bg1">
                    <a:lumMod val="50000"/>
                  </a:schemeClr>
                </a:solidFill>
              </a:rPr>
              <a:t>Spatz</a:t>
            </a:r>
            <a:r>
              <a:rPr lang="en-US" sz="900" dirty="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schemeClr val="bg1"/>
                </a:solidFill>
              </a:rPr>
              <a:t>86% </a:t>
            </a:r>
          </a:p>
          <a:p>
            <a:pPr algn="ctr"/>
            <a:r>
              <a:rPr lang="en-US" sz="1200" dirty="0">
                <a:solidFill>
                  <a:schemeClr val="bg1"/>
                </a:solidFill>
              </a:rPr>
              <a:t>Of recorded extinctions linked to </a:t>
            </a:r>
            <a:r>
              <a:rPr lang="en-US" sz="1200" dirty="0" err="1">
                <a:solidFill>
                  <a:schemeClr val="bg1"/>
                </a:solidFill>
              </a:rPr>
              <a:t>invasives</a:t>
            </a:r>
            <a:r>
              <a:rPr lang="en-US" sz="1200" dirty="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schemeClr val="bg1"/>
                </a:solidFill>
              </a:rPr>
              <a:t>Bellard</a:t>
            </a:r>
            <a:r>
              <a:rPr lang="en-US" sz="900" dirty="0">
                <a:solidFill>
                  <a:schemeClr val="bg1"/>
                </a:solidFill>
              </a:rPr>
              <a:t> et al. 2015</a:t>
            </a:r>
          </a:p>
        </p:txBody>
      </p:sp>
    </p:spTree>
    <p:extLst>
      <p:ext uri="{BB962C8B-B14F-4D97-AF65-F5344CB8AC3E}">
        <p14:creationId xmlns:p14="http://schemas.microsoft.com/office/powerpoint/2010/main" val="1239180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20_By_x003f_ xmlns="b8c791ff-8839-41d3-a5c3-dadefa89be97">
      <UserInfo>
        <DisplayName/>
        <AccountId xsi:nil="true"/>
        <AccountType/>
      </UserInfo>
    </Reviewed_x0020_By_x003f_>
    <Reviewed_x003f_ xmlns="b8c791ff-8839-41d3-a5c3-dadefa89be97">false</Reviewed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3D086F28-02AD-426C-A467-C59F252A29B9}"/>
</file>

<file path=customXml/itemProps2.xml><?xml version="1.0" encoding="utf-8"?>
<ds:datastoreItem xmlns:ds="http://schemas.openxmlformats.org/officeDocument/2006/customXml" ds:itemID="{6E8D87A2-18A8-46C9-9D79-444EA7A208D7}"/>
</file>

<file path=customXml/itemProps3.xml><?xml version="1.0" encoding="utf-8"?>
<ds:datastoreItem xmlns:ds="http://schemas.openxmlformats.org/officeDocument/2006/customXml" ds:itemID="{E40AD6D4-8680-4033-9E93-888A6ACFA807}"/>
</file>

<file path=docProps/app.xml><?xml version="1.0" encoding="utf-8"?>
<Properties xmlns="http://schemas.openxmlformats.org/officeDocument/2006/extended-properties" xmlns:vt="http://schemas.openxmlformats.org/officeDocument/2006/docPropsVTypes">
  <Template/>
  <TotalTime>14420</TotalTime>
  <Words>3952</Words>
  <Application>Microsoft Office PowerPoint</Application>
  <PresentationFormat>Widescreen</PresentationFormat>
  <Paragraphs>437</Paragraphs>
  <Slides>40</Slides>
  <Notes>40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47" baseType="lpstr">
      <vt:lpstr>Arial</vt:lpstr>
      <vt:lpstr>Calibri</vt:lpstr>
      <vt:lpstr>Century Expanded LT Std</vt:lpstr>
      <vt:lpstr>Century Gothic</vt:lpstr>
      <vt:lpstr>Times New Roman</vt:lpstr>
      <vt:lpstr>Office Theme</vt:lpstr>
      <vt:lpstr>Acrobat Document</vt:lpstr>
      <vt:lpstr>Farallon Islands   National Wildlife Refuge</vt:lpstr>
      <vt:lpstr>PowerPoint Presentation</vt:lpstr>
      <vt:lpstr>PowerPoint Presentation</vt:lpstr>
      <vt:lpstr>PowerPoint Presentation</vt:lpstr>
      <vt:lpstr>PowerPoint Presentation</vt:lpstr>
      <vt:lpstr>PowerPoint Presentation</vt:lpstr>
      <vt:lpstr>PowerPoint Presentation</vt:lpstr>
      <vt:lpstr>The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PowerPoint Presentation</vt:lpstr>
      <vt:lpstr>Brodifacoum-25D Conservation</vt:lpstr>
      <vt:lpstr>PowerPoint Presentation</vt:lpstr>
      <vt:lpstr>PowerPoint Presentation</vt:lpstr>
      <vt:lpstr>PowerPoint Presentation</vt:lpstr>
      <vt:lpstr>Operations</vt:lpstr>
      <vt:lpstr>PowerPoint Presentation</vt:lpstr>
      <vt:lpstr>PowerPoint Presentation</vt:lpstr>
      <vt:lpstr>PowerPoint Presentation</vt:lpstr>
      <vt:lpstr>Protective Measures</vt:lpstr>
      <vt:lpstr>PowerPoint Presentation</vt:lpstr>
      <vt:lpstr>PowerPoint Presentation</vt:lpstr>
      <vt:lpstr>PowerPoint Presentation</vt:lpstr>
      <vt:lpstr>PowerPoint Presentation</vt:lpstr>
      <vt:lpstr>Success Stories</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Morkill, Anne</dc:creator>
  <cp:lastModifiedBy>McChesney, Gerry</cp:lastModifiedBy>
  <cp:revision>641</cp:revision>
  <cp:lastPrinted>2020-02-18T20:35:33Z</cp:lastPrinted>
  <dcterms:created xsi:type="dcterms:W3CDTF">2019-08-01T23:51:04Z</dcterms:created>
  <dcterms:modified xsi:type="dcterms:W3CDTF">2020-02-25T19:28:29Z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0x010100AE725DA223521E4F8FF3AAF8EF66E35D</vt:lpwstr>
  </property>
  <property fmtid="{D5CDD505-2E9C-101B-9397-08002B2CF9AE}" pid="3" name="Order">
    <vt:r8>594400</vt:r8>
  </property>
  <property fmtid="{D5CDD505-2E9C-101B-9397-08002B2CF9AE}" pid="4" name="_ExtendedDescription">
    <vt:lpwstr/>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xd_Signature">
    <vt:bool>false</vt:bool>
  </property>
  <property fmtid="{D5CDD505-2E9C-101B-9397-08002B2CF9AE}" pid="10" name="xd_ProgID">
    <vt:lpwstr/>
  </property>
  <property fmtid="{D5CDD505-2E9C-101B-9397-08002B2CF9AE}" pid="11" name="TemplateUrl">
    <vt:lpwstr/>
  </property>
</Properties>
</file>